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0" d="100"/>
          <a:sy n="80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4/29/2014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611216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757989"/>
            <a:ext cx="7197726" cy="2111764"/>
          </a:xfrm>
          <a:solidFill>
            <a:srgbClr val="000000">
              <a:alpha val="58039"/>
            </a:srgbClr>
          </a:solidFill>
          <a:effectLst>
            <a:softEdge rad="127000"/>
          </a:effectLst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The Cooperative </a:t>
            </a:r>
            <a:r>
              <a:rPr lang="en-US" sz="6600" dirty="0" err="1" smtClean="0"/>
              <a:t>CLassroom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83042" y="4313541"/>
            <a:ext cx="8477083" cy="1405467"/>
          </a:xfrm>
          <a:solidFill>
            <a:srgbClr val="000000">
              <a:alpha val="65882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sz="3200" dirty="0" smtClean="0"/>
              <a:t>Gamification of the classroom </a:t>
            </a:r>
          </a:p>
          <a:p>
            <a:r>
              <a:rPr lang="en-US" sz="3200" dirty="0" smtClean="0"/>
              <a:t>to increase student ownership of success</a:t>
            </a:r>
          </a:p>
          <a:p>
            <a:r>
              <a:rPr lang="en-US" sz="1700" dirty="0" smtClean="0"/>
              <a:t>John S. Brewer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4570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2589" y="320842"/>
            <a:ext cx="7718676" cy="1456267"/>
          </a:xfrm>
          <a:solidFill>
            <a:srgbClr val="000000">
              <a:alpha val="74902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Students don’t care about </a:t>
            </a:r>
            <a:br>
              <a:rPr lang="en-US" sz="4400" dirty="0" smtClean="0"/>
            </a:br>
            <a:r>
              <a:rPr lang="en-US" sz="4400" dirty="0" smtClean="0"/>
              <a:t>what they don’t control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264" y="2097951"/>
            <a:ext cx="10888579" cy="3669631"/>
          </a:xfrm>
          <a:solidFill>
            <a:srgbClr val="000000">
              <a:alpha val="87843"/>
            </a:srgb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My classroom game </a:t>
            </a:r>
            <a:r>
              <a:rPr lang="en-US" sz="2400" dirty="0" smtClean="0"/>
              <a:t>is called </a:t>
            </a:r>
            <a:r>
              <a:rPr lang="en-US" sz="2400" i="1" dirty="0" smtClean="0"/>
              <a:t>The Kingdom and The Keys</a:t>
            </a:r>
            <a:r>
              <a:rPr lang="en-US" sz="2400" dirty="0" smtClean="0"/>
              <a:t> </a:t>
            </a:r>
            <a:r>
              <a:rPr lang="en-US" sz="2400" dirty="0" smtClean="0"/>
              <a:t>because I hand my students the keys to the car as much as possible.</a:t>
            </a:r>
          </a:p>
          <a:p>
            <a:r>
              <a:rPr lang="en-US" sz="2400" dirty="0" smtClean="0"/>
              <a:t>When you determine the context of your learning </a:t>
            </a:r>
            <a:r>
              <a:rPr lang="en-US" sz="2400" dirty="0" smtClean="0"/>
              <a:t>you (the student) are </a:t>
            </a:r>
            <a:r>
              <a:rPr lang="en-US" sz="2400" dirty="0" smtClean="0"/>
              <a:t>always in home </a:t>
            </a:r>
            <a:r>
              <a:rPr lang="en-US" sz="2400" dirty="0" smtClean="0"/>
              <a:t>court, always driving the bus.</a:t>
            </a:r>
          </a:p>
          <a:p>
            <a:r>
              <a:rPr lang="en-US" sz="2400" dirty="0" smtClean="0"/>
              <a:t>Historically we treat students like passengers on the same bus, with the same destination.</a:t>
            </a:r>
            <a:endParaRPr lang="en-US" sz="2400" dirty="0"/>
          </a:p>
          <a:p>
            <a:r>
              <a:rPr lang="en-US" sz="2400" dirty="0" smtClean="0"/>
              <a:t>Gamification returns the control and agency to students as much as possible while still hitting our Core Standards.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40986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687" y="0"/>
            <a:ext cx="12237687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176463"/>
            <a:ext cx="9204157" cy="1456267"/>
          </a:xfrm>
          <a:solidFill>
            <a:srgbClr val="000000">
              <a:alpha val="41176"/>
            </a:srgb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Responding to successful game </a:t>
            </a:r>
            <a:r>
              <a:rPr lang="en-US" sz="6000" dirty="0" smtClean="0"/>
              <a:t>design with Pedagogy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78" y="1997243"/>
            <a:ext cx="12047621" cy="4728410"/>
          </a:xfrm>
          <a:solidFill>
            <a:srgbClr val="000000">
              <a:alpha val="58824"/>
            </a:srgbClr>
          </a:solidFill>
        </p:spPr>
        <p:txBody>
          <a:bodyPr>
            <a:noAutofit/>
          </a:bodyPr>
          <a:lstStyle/>
          <a:p>
            <a:r>
              <a:rPr lang="en-US" sz="2400" dirty="0" smtClean="0"/>
              <a:t>The best lesson plans in the world… are the tutorial levels in gaming</a:t>
            </a:r>
          </a:p>
          <a:p>
            <a:pPr lvl="1"/>
            <a:r>
              <a:rPr lang="en-US" sz="2000" dirty="0" smtClean="0"/>
              <a:t>Key lessons are hidden in a narrative</a:t>
            </a:r>
          </a:p>
          <a:p>
            <a:pPr lvl="1"/>
            <a:r>
              <a:rPr lang="en-US" sz="2000" dirty="0" smtClean="0"/>
              <a:t>You must learn key mechanics to advance</a:t>
            </a:r>
          </a:p>
          <a:p>
            <a:pPr lvl="1"/>
            <a:r>
              <a:rPr lang="en-US" sz="2000" dirty="0" smtClean="0"/>
              <a:t>As you prove mastery you are awarded with greater control and freedom</a:t>
            </a:r>
          </a:p>
          <a:p>
            <a:pPr marL="0" indent="0">
              <a:buNone/>
            </a:pPr>
            <a:r>
              <a:rPr lang="en-US" sz="2400" dirty="0"/>
              <a:t>The designers of </a:t>
            </a:r>
            <a:r>
              <a:rPr lang="en-US" sz="2400" dirty="0" smtClean="0"/>
              <a:t>Diablo (Blizzard) are geniuses.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All momentum is forward momentum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No time is wasted</a:t>
            </a:r>
          </a:p>
          <a:p>
            <a:pPr lvl="1"/>
            <a:r>
              <a:rPr lang="en-US" sz="2400" dirty="0"/>
              <a:t>	</a:t>
            </a:r>
            <a:r>
              <a:rPr lang="en-US" sz="2400" dirty="0" smtClean="0"/>
              <a:t>The game rewards players with… new ways to interact with the game.</a:t>
            </a:r>
            <a:endParaRPr lang="en-US" sz="2000" dirty="0"/>
          </a:p>
          <a:p>
            <a:r>
              <a:rPr lang="en-US" sz="2400" dirty="0" smtClean="0"/>
              <a:t>As educators we need to learn the psychological lessons gaming can teach us.</a:t>
            </a:r>
          </a:p>
          <a:p>
            <a:r>
              <a:rPr lang="en-US" sz="2400" dirty="0"/>
              <a:t>O</a:t>
            </a:r>
            <a:r>
              <a:rPr lang="en-US" sz="2400" dirty="0" smtClean="0"/>
              <a:t>ur students ALREADY have.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52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00" y="-108283"/>
            <a:ext cx="12262400" cy="6966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2769" y="42112"/>
            <a:ext cx="6570078" cy="1082840"/>
          </a:xfrm>
          <a:solidFill>
            <a:srgbClr val="000000">
              <a:alpha val="60000"/>
            </a:srgbClr>
          </a:solidFill>
        </p:spPr>
        <p:txBody>
          <a:bodyPr>
            <a:normAutofit/>
          </a:bodyPr>
          <a:lstStyle/>
          <a:p>
            <a:pPr algn="ctr"/>
            <a:r>
              <a:rPr lang="en-US" sz="4800" dirty="0" smtClean="0"/>
              <a:t>My Progress matters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917" y="1275346"/>
            <a:ext cx="11682662" cy="5582653"/>
          </a:xfrm>
          <a:solidFill>
            <a:srgbClr val="000000">
              <a:alpha val="76863"/>
            </a:srgbClr>
          </a:solidFill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In a </a:t>
            </a:r>
            <a:r>
              <a:rPr lang="en-US" sz="2400" dirty="0" err="1"/>
              <a:t>G</a:t>
            </a:r>
            <a:r>
              <a:rPr lang="en-US" sz="2400" dirty="0" err="1" smtClean="0"/>
              <a:t>amified</a:t>
            </a:r>
            <a:r>
              <a:rPr lang="en-US" sz="2400" dirty="0" smtClean="0"/>
              <a:t> course you can choose how students engage with a point system</a:t>
            </a:r>
          </a:p>
          <a:p>
            <a:pPr lvl="1"/>
            <a:r>
              <a:rPr lang="en-US" sz="2000" dirty="0" smtClean="0"/>
              <a:t>Rather than the grading scale which hasn’t changed in nearly a lifetime</a:t>
            </a:r>
          </a:p>
          <a:p>
            <a:r>
              <a:rPr lang="en-US" sz="2400" dirty="0" smtClean="0"/>
              <a:t>For example,</a:t>
            </a:r>
          </a:p>
          <a:p>
            <a:pPr lvl="1"/>
            <a:r>
              <a:rPr lang="en-US" sz="2000" dirty="0" smtClean="0"/>
              <a:t>In my class, students earn “XP” (experience points) based on a variety of English and CC related factors.</a:t>
            </a:r>
          </a:p>
          <a:p>
            <a:pPr lvl="1"/>
            <a:r>
              <a:rPr lang="en-US" sz="2000" u="sng" dirty="0" smtClean="0"/>
              <a:t>The most important aspect of this is that XP can ONLY GO UP.</a:t>
            </a:r>
          </a:p>
          <a:p>
            <a:r>
              <a:rPr lang="en-US" sz="2400" dirty="0" smtClean="0"/>
              <a:t>No backsliding.</a:t>
            </a:r>
          </a:p>
          <a:p>
            <a:r>
              <a:rPr lang="en-US" sz="2400" dirty="0" smtClean="0"/>
              <a:t>No single bad day can wreck your XP</a:t>
            </a:r>
          </a:p>
          <a:p>
            <a:r>
              <a:rPr lang="en-US" sz="3500" dirty="0" smtClean="0"/>
              <a:t>Also,</a:t>
            </a:r>
          </a:p>
          <a:p>
            <a:pPr lvl="1"/>
            <a:r>
              <a:rPr lang="en-US" sz="2600" dirty="0" smtClean="0"/>
              <a:t>Your XP gains ALWAYS raise the class average.</a:t>
            </a:r>
          </a:p>
          <a:p>
            <a:pPr lvl="1"/>
            <a:r>
              <a:rPr lang="en-US" sz="2600" dirty="0" smtClean="0"/>
              <a:t>ALL of your work, however incremental raises the class average.</a:t>
            </a:r>
          </a:p>
          <a:p>
            <a:pPr lvl="1"/>
            <a:r>
              <a:rPr lang="en-US" sz="2600" dirty="0" smtClean="0"/>
              <a:t>YOUR </a:t>
            </a:r>
            <a:r>
              <a:rPr lang="en-US" sz="2600" u="sng" dirty="0" smtClean="0"/>
              <a:t>PROGRESS</a:t>
            </a:r>
            <a:r>
              <a:rPr lang="en-US" sz="2600" dirty="0" smtClean="0"/>
              <a:t> MATTERS TO THE GROUP</a:t>
            </a:r>
          </a:p>
          <a:p>
            <a:pPr lvl="1"/>
            <a:r>
              <a:rPr lang="en-US" sz="2600" dirty="0" smtClean="0"/>
              <a:t>Because your group is competing with other groups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4472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015"/>
            <a:ext cx="12192000" cy="68269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0"/>
            <a:ext cx="6761744" cy="1456267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Achievement Unlocked</a:t>
            </a:r>
            <a:br>
              <a:rPr lang="en-US" sz="4800" dirty="0" smtClean="0"/>
            </a:br>
            <a:r>
              <a:rPr lang="en-US" sz="4800" dirty="0" smtClean="0"/>
              <a:t>Portfolio Complete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380" y="1456268"/>
            <a:ext cx="11742820" cy="5401732"/>
          </a:xfrm>
          <a:solidFill>
            <a:srgbClr val="000000">
              <a:alpha val="80000"/>
            </a:srgbClr>
          </a:solidFill>
        </p:spPr>
        <p:txBody>
          <a:bodyPr>
            <a:normAutofit/>
          </a:bodyPr>
          <a:lstStyle/>
          <a:p>
            <a:r>
              <a:rPr lang="en-US" sz="2400" dirty="0" smtClean="0"/>
              <a:t>In my class specifically,</a:t>
            </a:r>
          </a:p>
          <a:p>
            <a:pPr lvl="1"/>
            <a:r>
              <a:rPr lang="en-US" sz="2000" dirty="0" smtClean="0"/>
              <a:t>XP is tied to completing a variety of weekly projects that measure different aspects of Language Arts</a:t>
            </a:r>
          </a:p>
          <a:p>
            <a:pPr lvl="1"/>
            <a:r>
              <a:rPr lang="en-US" sz="2000" dirty="0" smtClean="0"/>
              <a:t>These are designed to respond to the multiple modalities as well as different levels of engagement</a:t>
            </a:r>
          </a:p>
          <a:p>
            <a:pPr lvl="1"/>
            <a:r>
              <a:rPr lang="en-US" sz="2000" dirty="0" smtClean="0"/>
              <a:t>This </a:t>
            </a:r>
            <a:r>
              <a:rPr lang="en-US" sz="2000" u="sng" dirty="0" smtClean="0"/>
              <a:t>perceived</a:t>
            </a:r>
            <a:r>
              <a:rPr lang="en-US" sz="2000" dirty="0" smtClean="0"/>
              <a:t> freedom of choice increases ownership while producing varied and interesting portfolio pieces, in reality I have designed every student interaction intentionally, as a good game designer.</a:t>
            </a:r>
          </a:p>
          <a:p>
            <a:endParaRPr lang="en-US" sz="2400" dirty="0" smtClean="0"/>
          </a:p>
          <a:p>
            <a:r>
              <a:rPr lang="en-US" sz="2400" dirty="0" smtClean="0"/>
              <a:t>Students self post their assignments to their digital portfolios, which allows me to assess their writing </a:t>
            </a:r>
            <a:r>
              <a:rPr lang="en-US" sz="2400" u="sng" dirty="0" smtClean="0"/>
              <a:t>more holistically</a:t>
            </a:r>
            <a:r>
              <a:rPr lang="en-US" sz="2400" dirty="0" smtClean="0"/>
              <a:t>, </a:t>
            </a:r>
            <a:r>
              <a:rPr lang="en-US" sz="2400" u="sng" dirty="0" smtClean="0"/>
              <a:t>over longer periods of time</a:t>
            </a:r>
            <a:r>
              <a:rPr lang="en-US" sz="2400" dirty="0" smtClean="0"/>
              <a:t>, and </a:t>
            </a:r>
            <a:r>
              <a:rPr lang="en-US" sz="2400" u="sng" dirty="0" smtClean="0"/>
              <a:t>in more depth</a:t>
            </a:r>
            <a:r>
              <a:rPr lang="en-US" sz="2400" dirty="0" smtClean="0"/>
              <a:t> than the smaller physical portfolios.</a:t>
            </a:r>
          </a:p>
          <a:p>
            <a:pPr lvl="1"/>
            <a:r>
              <a:rPr lang="en-US" sz="2200" dirty="0" smtClean="0"/>
              <a:t>Also, with alternative students we see a lot of transfers in and out of our school and having digital portfolios greatly streamlines moving a student’s work.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33561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181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1485" y="0"/>
            <a:ext cx="3866147" cy="1692888"/>
          </a:xfrm>
          <a:solidFill>
            <a:srgbClr val="000000">
              <a:alpha val="69804"/>
            </a:srgbClr>
          </a:solidFill>
        </p:spPr>
        <p:txBody>
          <a:bodyPr>
            <a:noAutofit/>
          </a:bodyPr>
          <a:lstStyle/>
          <a:p>
            <a:pPr algn="r"/>
            <a:r>
              <a:rPr lang="en-US" sz="4000" dirty="0" smtClean="0"/>
              <a:t>Mr. Brewer</a:t>
            </a:r>
            <a:br>
              <a:rPr lang="en-US" sz="4000" dirty="0" smtClean="0"/>
            </a:br>
            <a:r>
              <a:rPr lang="en-US" sz="4000" dirty="0" smtClean="0"/>
              <a:t>you are having too much fun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632" y="1837267"/>
            <a:ext cx="10287000" cy="4876354"/>
          </a:xfrm>
          <a:solidFill>
            <a:srgbClr val="000000">
              <a:alpha val="72157"/>
            </a:srgbClr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Teacher ownership of the classroom narrative leads to student buy-in</a:t>
            </a:r>
          </a:p>
          <a:p>
            <a:pPr lvl="1"/>
            <a:r>
              <a:rPr lang="en-US" sz="1800" dirty="0" smtClean="0"/>
              <a:t>If the class is your story, your home court, students see you having fun</a:t>
            </a:r>
          </a:p>
          <a:p>
            <a:pPr lvl="1"/>
            <a:r>
              <a:rPr lang="en-US" sz="1800" dirty="0" smtClean="0"/>
              <a:t>Use the language that you are interested in in your own life to bring your content even closer to your heart (oh man, cheesy).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Gamification allows teachers to superimpose their own interests ONTO the benchmarks of the Common Core, returning teacher agency and character to the classroom’s daily functions.</a:t>
            </a:r>
          </a:p>
          <a:p>
            <a:endParaRPr lang="en-US" sz="2000" dirty="0" smtClean="0"/>
          </a:p>
          <a:p>
            <a:r>
              <a:rPr lang="en-US" sz="3200" dirty="0" smtClean="0"/>
              <a:t>All of this leads to engaged students hitting Core Content in their own modalities while instilling a sense of ownership and altruism through cooperation.</a:t>
            </a:r>
          </a:p>
        </p:txBody>
      </p:sp>
      <p:sp>
        <p:nvSpPr>
          <p:cNvPr id="11" name="Right Arrow 10"/>
          <p:cNvSpPr/>
          <p:nvPr/>
        </p:nvSpPr>
        <p:spPr>
          <a:xfrm>
            <a:off x="2966156" y="928309"/>
            <a:ext cx="1961147" cy="63834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33137" y="833553"/>
            <a:ext cx="2510935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Mr. Brewer’s </a:t>
            </a:r>
          </a:p>
          <a:p>
            <a:pPr algn="ctr"/>
            <a:r>
              <a:rPr lang="en-US" sz="2400" dirty="0" smtClean="0"/>
              <a:t>favorite Student.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92478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659</TotalTime>
  <Words>529</Words>
  <Application>Microsoft Office PowerPoint</Application>
  <PresentationFormat>Widescreen</PresentationFormat>
  <Paragraphs>51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Celestial</vt:lpstr>
      <vt:lpstr>The Cooperative CLassroom</vt:lpstr>
      <vt:lpstr>Students don’t care about  what they don’t control</vt:lpstr>
      <vt:lpstr>Responding to successful game design with Pedagogy</vt:lpstr>
      <vt:lpstr>My Progress matters </vt:lpstr>
      <vt:lpstr>Achievement Unlocked Portfolio Complete</vt:lpstr>
      <vt:lpstr>Mr. Brewer you are having too much fun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Playing To Win</dc:title>
  <dc:creator>John Brewer</dc:creator>
  <cp:lastModifiedBy>John Brewer</cp:lastModifiedBy>
  <cp:revision>17</cp:revision>
  <dcterms:created xsi:type="dcterms:W3CDTF">2014-04-28T18:45:08Z</dcterms:created>
  <dcterms:modified xsi:type="dcterms:W3CDTF">2014-04-29T23:36:38Z</dcterms:modified>
</cp:coreProperties>
</file>