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5" r:id="rId5"/>
    <p:sldId id="259" r:id="rId6"/>
    <p:sldId id="264" r:id="rId7"/>
    <p:sldId id="263" r:id="rId8"/>
    <p:sldId id="262" r:id="rId9"/>
    <p:sldId id="260" r:id="rId10"/>
    <p:sldId id="266" r:id="rId11"/>
    <p:sldId id="261"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0" d="100"/>
          <a:sy n="60" d="100"/>
        </p:scale>
        <p:origin x="4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7/29/2014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7/29/2014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11216" cy="6858000"/>
          </a:xfrm>
          <a:prstGeom prst="rect">
            <a:avLst/>
          </a:prstGeom>
        </p:spPr>
      </p:pic>
      <p:sp>
        <p:nvSpPr>
          <p:cNvPr id="2" name="Title 1"/>
          <p:cNvSpPr>
            <a:spLocks noGrp="1"/>
          </p:cNvSpPr>
          <p:nvPr>
            <p:ph type="ctrTitle"/>
          </p:nvPr>
        </p:nvSpPr>
        <p:spPr>
          <a:xfrm>
            <a:off x="3962399" y="757989"/>
            <a:ext cx="7197726" cy="2111764"/>
          </a:xfrm>
          <a:solidFill>
            <a:srgbClr val="000000">
              <a:alpha val="58039"/>
            </a:srgbClr>
          </a:solidFill>
          <a:effectLst>
            <a:softEdge rad="127000"/>
          </a:effectLst>
        </p:spPr>
        <p:txBody>
          <a:bodyPr>
            <a:normAutofit/>
          </a:bodyPr>
          <a:lstStyle/>
          <a:p>
            <a:pPr algn="ctr"/>
            <a:r>
              <a:rPr lang="en-US" sz="6600" dirty="0" smtClean="0">
                <a:solidFill>
                  <a:srgbClr val="00B0F0"/>
                </a:solidFill>
              </a:rPr>
              <a:t>The Cooperative </a:t>
            </a:r>
            <a:r>
              <a:rPr lang="en-US" sz="6600" dirty="0" err="1" smtClean="0">
                <a:solidFill>
                  <a:srgbClr val="00B0F0"/>
                </a:solidFill>
              </a:rPr>
              <a:t>CLassroom</a:t>
            </a:r>
            <a:endParaRPr lang="en-US" sz="6600" dirty="0">
              <a:solidFill>
                <a:srgbClr val="00B0F0"/>
              </a:solidFill>
            </a:endParaRPr>
          </a:p>
        </p:txBody>
      </p:sp>
      <p:sp>
        <p:nvSpPr>
          <p:cNvPr id="3" name="Subtitle 2"/>
          <p:cNvSpPr>
            <a:spLocks noGrp="1"/>
          </p:cNvSpPr>
          <p:nvPr>
            <p:ph type="subTitle" idx="1"/>
          </p:nvPr>
        </p:nvSpPr>
        <p:spPr>
          <a:xfrm>
            <a:off x="2683042" y="4313541"/>
            <a:ext cx="8477083" cy="1405467"/>
          </a:xfrm>
          <a:solidFill>
            <a:srgbClr val="000000">
              <a:alpha val="65882"/>
            </a:srgbClr>
          </a:solidFill>
        </p:spPr>
        <p:txBody>
          <a:bodyPr>
            <a:normAutofit fontScale="92500" lnSpcReduction="10000"/>
          </a:bodyPr>
          <a:lstStyle/>
          <a:p>
            <a:r>
              <a:rPr lang="en-US" sz="3200" dirty="0" smtClean="0"/>
              <a:t>Gamification of the classroom </a:t>
            </a:r>
          </a:p>
          <a:p>
            <a:r>
              <a:rPr lang="en-US" sz="3200" dirty="0" smtClean="0"/>
              <a:t>to increase student ownership of success</a:t>
            </a:r>
          </a:p>
          <a:p>
            <a:r>
              <a:rPr lang="en-US" sz="1700" dirty="0" smtClean="0"/>
              <a:t>John S. Brewer</a:t>
            </a:r>
            <a:endParaRPr lang="en-US" sz="3200" dirty="0"/>
          </a:p>
        </p:txBody>
      </p:sp>
    </p:spTree>
    <p:extLst>
      <p:ext uri="{BB962C8B-B14F-4D97-AF65-F5344CB8AC3E}">
        <p14:creationId xmlns:p14="http://schemas.microsoft.com/office/powerpoint/2010/main" val="1445709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015"/>
            <a:ext cx="12192000" cy="6826985"/>
          </a:xfrm>
          <a:prstGeom prst="rect">
            <a:avLst/>
          </a:prstGeom>
        </p:spPr>
      </p:pic>
      <p:sp>
        <p:nvSpPr>
          <p:cNvPr id="2" name="Title 1"/>
          <p:cNvSpPr>
            <a:spLocks noGrp="1"/>
          </p:cNvSpPr>
          <p:nvPr>
            <p:ph type="title"/>
          </p:nvPr>
        </p:nvSpPr>
        <p:spPr>
          <a:xfrm>
            <a:off x="685803" y="0"/>
            <a:ext cx="6761744" cy="1456267"/>
          </a:xfrm>
        </p:spPr>
        <p:txBody>
          <a:bodyPr>
            <a:noAutofit/>
          </a:bodyPr>
          <a:lstStyle/>
          <a:p>
            <a:pPr algn="ctr"/>
            <a:r>
              <a:rPr lang="en-US" sz="4800" dirty="0" smtClean="0">
                <a:solidFill>
                  <a:srgbClr val="00B0F0"/>
                </a:solidFill>
              </a:rPr>
              <a:t>Achievement Unlocked</a:t>
            </a:r>
            <a:br>
              <a:rPr lang="en-US" sz="4800" dirty="0" smtClean="0">
                <a:solidFill>
                  <a:srgbClr val="00B0F0"/>
                </a:solidFill>
              </a:rPr>
            </a:br>
            <a:r>
              <a:rPr lang="en-US" sz="4800" dirty="0" smtClean="0">
                <a:solidFill>
                  <a:srgbClr val="00B0F0"/>
                </a:solidFill>
              </a:rPr>
              <a:t>Portfolio Complete</a:t>
            </a:r>
            <a:endParaRPr lang="en-US" sz="4800" dirty="0">
              <a:solidFill>
                <a:srgbClr val="00B0F0"/>
              </a:solidFill>
            </a:endParaRPr>
          </a:p>
        </p:txBody>
      </p:sp>
      <p:sp>
        <p:nvSpPr>
          <p:cNvPr id="3" name="Content Placeholder 2"/>
          <p:cNvSpPr>
            <a:spLocks noGrp="1"/>
          </p:cNvSpPr>
          <p:nvPr>
            <p:ph idx="1"/>
          </p:nvPr>
        </p:nvSpPr>
        <p:spPr>
          <a:xfrm>
            <a:off x="144380" y="1456268"/>
            <a:ext cx="11742820" cy="5401732"/>
          </a:xfrm>
          <a:solidFill>
            <a:srgbClr val="000000">
              <a:alpha val="80000"/>
            </a:srgbClr>
          </a:solidFill>
        </p:spPr>
        <p:txBody>
          <a:bodyPr>
            <a:normAutofit/>
          </a:bodyPr>
          <a:lstStyle/>
          <a:p>
            <a:r>
              <a:rPr lang="en-US" sz="4000" dirty="0" smtClean="0"/>
              <a:t>Students self post their assignments to their digital portfolios, which allows me to assess their writing </a:t>
            </a:r>
            <a:r>
              <a:rPr lang="en-US" sz="4000" u="sng" dirty="0" smtClean="0"/>
              <a:t>more holistically</a:t>
            </a:r>
            <a:r>
              <a:rPr lang="en-US" sz="4000" dirty="0" smtClean="0"/>
              <a:t>, </a:t>
            </a:r>
            <a:r>
              <a:rPr lang="en-US" sz="4000" u="sng" dirty="0" smtClean="0"/>
              <a:t>over longer periods of time</a:t>
            </a:r>
            <a:r>
              <a:rPr lang="en-US" sz="4000" dirty="0" smtClean="0"/>
              <a:t>, and </a:t>
            </a:r>
            <a:r>
              <a:rPr lang="en-US" sz="4000" u="sng" dirty="0" smtClean="0"/>
              <a:t>in more depth</a:t>
            </a:r>
            <a:r>
              <a:rPr lang="en-US" sz="4000" dirty="0" smtClean="0"/>
              <a:t> than with smaller physical portfolios.</a:t>
            </a:r>
          </a:p>
          <a:p>
            <a:pPr lvl="1"/>
            <a:r>
              <a:rPr lang="en-US" sz="3600" dirty="0" smtClean="0"/>
              <a:t>Also, with alternative students we see a lot of transfers in and out of our school and having digital portfolios greatly streamlines moving a student’s work to a new home school. </a:t>
            </a:r>
            <a:endParaRPr lang="en-US" sz="3600" dirty="0"/>
          </a:p>
        </p:txBody>
      </p:sp>
    </p:spTree>
    <p:extLst>
      <p:ext uri="{BB962C8B-B14F-4D97-AF65-F5344CB8AC3E}">
        <p14:creationId xmlns:p14="http://schemas.microsoft.com/office/powerpoint/2010/main" val="402118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61815" cy="6858000"/>
          </a:xfrm>
          <a:prstGeom prst="rect">
            <a:avLst/>
          </a:prstGeom>
        </p:spPr>
      </p:pic>
      <p:sp>
        <p:nvSpPr>
          <p:cNvPr id="2" name="Title 1"/>
          <p:cNvSpPr>
            <a:spLocks noGrp="1"/>
          </p:cNvSpPr>
          <p:nvPr>
            <p:ph type="title"/>
          </p:nvPr>
        </p:nvSpPr>
        <p:spPr>
          <a:xfrm>
            <a:off x="6661485" y="0"/>
            <a:ext cx="3866147" cy="1692888"/>
          </a:xfrm>
          <a:solidFill>
            <a:srgbClr val="000000">
              <a:alpha val="69804"/>
            </a:srgbClr>
          </a:solidFill>
        </p:spPr>
        <p:txBody>
          <a:bodyPr>
            <a:noAutofit/>
          </a:bodyPr>
          <a:lstStyle/>
          <a:p>
            <a:pPr algn="r"/>
            <a:r>
              <a:rPr lang="en-US" sz="4000" dirty="0" smtClean="0">
                <a:solidFill>
                  <a:srgbClr val="00B0F0"/>
                </a:solidFill>
              </a:rPr>
              <a:t>Mr. Brewer</a:t>
            </a:r>
            <a:br>
              <a:rPr lang="en-US" sz="4000" dirty="0" smtClean="0">
                <a:solidFill>
                  <a:srgbClr val="00B0F0"/>
                </a:solidFill>
              </a:rPr>
            </a:br>
            <a:r>
              <a:rPr lang="en-US" sz="4000" dirty="0" smtClean="0">
                <a:solidFill>
                  <a:srgbClr val="00B0F0"/>
                </a:solidFill>
              </a:rPr>
              <a:t>you are having too much fun</a:t>
            </a:r>
            <a:endParaRPr lang="en-US" sz="4000" dirty="0">
              <a:solidFill>
                <a:srgbClr val="00B0F0"/>
              </a:solidFill>
            </a:endParaRPr>
          </a:p>
        </p:txBody>
      </p:sp>
      <p:sp>
        <p:nvSpPr>
          <p:cNvPr id="3" name="Content Placeholder 2"/>
          <p:cNvSpPr>
            <a:spLocks noGrp="1"/>
          </p:cNvSpPr>
          <p:nvPr>
            <p:ph idx="1"/>
          </p:nvPr>
        </p:nvSpPr>
        <p:spPr>
          <a:xfrm>
            <a:off x="240632" y="1837267"/>
            <a:ext cx="10287000" cy="4876354"/>
          </a:xfrm>
          <a:solidFill>
            <a:srgbClr val="000000">
              <a:alpha val="72157"/>
            </a:srgbClr>
          </a:solidFill>
        </p:spPr>
        <p:txBody>
          <a:bodyPr>
            <a:normAutofit/>
          </a:bodyPr>
          <a:lstStyle/>
          <a:p>
            <a:r>
              <a:rPr lang="en-US" sz="3600" dirty="0" smtClean="0"/>
              <a:t>Teacher ownership of the classroom narrative leads to student buy-in</a:t>
            </a:r>
          </a:p>
          <a:p>
            <a:pPr lvl="1"/>
            <a:r>
              <a:rPr lang="en-US" sz="3200" dirty="0" smtClean="0"/>
              <a:t>If the class is your story, your home court, students see you having fun</a:t>
            </a:r>
          </a:p>
          <a:p>
            <a:pPr lvl="1"/>
            <a:r>
              <a:rPr lang="en-US" sz="3200" dirty="0" smtClean="0"/>
              <a:t>Use the language that you are interested in in your own life to bring your content even closer to your heart (oh man, cheesy).</a:t>
            </a:r>
            <a:endParaRPr lang="en-US" sz="4800" dirty="0" smtClean="0"/>
          </a:p>
        </p:txBody>
      </p:sp>
      <p:sp>
        <p:nvSpPr>
          <p:cNvPr id="11" name="Right Arrow 10"/>
          <p:cNvSpPr/>
          <p:nvPr/>
        </p:nvSpPr>
        <p:spPr>
          <a:xfrm>
            <a:off x="2966156" y="928309"/>
            <a:ext cx="1961147" cy="638342"/>
          </a:xfrm>
          <a:prstGeom prst="rightArrow">
            <a:avLst/>
          </a:prstGeom>
          <a:solidFill>
            <a:srgbClr val="FF0000"/>
          </a:solidFill>
          <a:ln>
            <a:solidFill>
              <a:srgbClr val="FF000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33137" y="833553"/>
            <a:ext cx="2510935" cy="830997"/>
          </a:xfrm>
          <a:prstGeom prst="rect">
            <a:avLst/>
          </a:prstGeom>
          <a:solidFill>
            <a:schemeClr val="bg1"/>
          </a:solidFill>
          <a:effectLst>
            <a:softEdge rad="63500"/>
          </a:effectLst>
        </p:spPr>
        <p:txBody>
          <a:bodyPr wrap="square" rtlCol="0">
            <a:spAutoFit/>
          </a:bodyPr>
          <a:lstStyle/>
          <a:p>
            <a:pPr algn="ctr"/>
            <a:r>
              <a:rPr lang="en-US" sz="2400" dirty="0" smtClean="0"/>
              <a:t>Mr. Brewer’s </a:t>
            </a:r>
          </a:p>
          <a:p>
            <a:pPr algn="ctr"/>
            <a:r>
              <a:rPr lang="en-US" sz="2400" dirty="0" smtClean="0"/>
              <a:t>favorite Student.</a:t>
            </a:r>
            <a:endParaRPr lang="en-US" sz="2400" dirty="0"/>
          </a:p>
        </p:txBody>
      </p:sp>
    </p:spTree>
    <p:extLst>
      <p:ext uri="{BB962C8B-B14F-4D97-AF65-F5344CB8AC3E}">
        <p14:creationId xmlns:p14="http://schemas.microsoft.com/office/powerpoint/2010/main" val="409247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61815" cy="6858000"/>
          </a:xfrm>
          <a:prstGeom prst="rect">
            <a:avLst/>
          </a:prstGeom>
        </p:spPr>
      </p:pic>
      <p:sp>
        <p:nvSpPr>
          <p:cNvPr id="2" name="Title 1"/>
          <p:cNvSpPr>
            <a:spLocks noGrp="1"/>
          </p:cNvSpPr>
          <p:nvPr>
            <p:ph type="title"/>
          </p:nvPr>
        </p:nvSpPr>
        <p:spPr>
          <a:xfrm>
            <a:off x="6661485" y="0"/>
            <a:ext cx="3866147" cy="1692888"/>
          </a:xfrm>
          <a:solidFill>
            <a:srgbClr val="000000">
              <a:alpha val="69804"/>
            </a:srgbClr>
          </a:solidFill>
        </p:spPr>
        <p:txBody>
          <a:bodyPr>
            <a:noAutofit/>
          </a:bodyPr>
          <a:lstStyle/>
          <a:p>
            <a:pPr algn="r"/>
            <a:r>
              <a:rPr lang="en-US" sz="4000" dirty="0" smtClean="0">
                <a:solidFill>
                  <a:srgbClr val="00B0F0"/>
                </a:solidFill>
              </a:rPr>
              <a:t>Mr. Brewer</a:t>
            </a:r>
            <a:br>
              <a:rPr lang="en-US" sz="4000" dirty="0" smtClean="0">
                <a:solidFill>
                  <a:srgbClr val="00B0F0"/>
                </a:solidFill>
              </a:rPr>
            </a:br>
            <a:r>
              <a:rPr lang="en-US" sz="4000" dirty="0" smtClean="0">
                <a:solidFill>
                  <a:srgbClr val="00B0F0"/>
                </a:solidFill>
              </a:rPr>
              <a:t>you are having too much fun</a:t>
            </a:r>
            <a:endParaRPr lang="en-US" sz="4000" dirty="0">
              <a:solidFill>
                <a:srgbClr val="00B0F0"/>
              </a:solidFill>
            </a:endParaRPr>
          </a:p>
        </p:txBody>
      </p:sp>
      <p:sp>
        <p:nvSpPr>
          <p:cNvPr id="3" name="Content Placeholder 2"/>
          <p:cNvSpPr>
            <a:spLocks noGrp="1"/>
          </p:cNvSpPr>
          <p:nvPr>
            <p:ph idx="1"/>
          </p:nvPr>
        </p:nvSpPr>
        <p:spPr>
          <a:xfrm>
            <a:off x="240632" y="3924300"/>
            <a:ext cx="10287000" cy="2789320"/>
          </a:xfrm>
          <a:solidFill>
            <a:srgbClr val="000000">
              <a:alpha val="72157"/>
            </a:srgbClr>
          </a:solidFill>
        </p:spPr>
        <p:txBody>
          <a:bodyPr>
            <a:noAutofit/>
          </a:bodyPr>
          <a:lstStyle/>
          <a:p>
            <a:r>
              <a:rPr lang="en-US" sz="2400" dirty="0" smtClean="0"/>
              <a:t>Gamification </a:t>
            </a:r>
            <a:r>
              <a:rPr lang="en-US" sz="2400" dirty="0"/>
              <a:t>allows teachers to superimpose their own interests ONTO the benchmarks of the Common Core, returning teacher agency and character to the classroom’s daily functions.</a:t>
            </a:r>
          </a:p>
          <a:p>
            <a:endParaRPr lang="en-US" dirty="0"/>
          </a:p>
          <a:p>
            <a:r>
              <a:rPr lang="en-US" sz="2800" dirty="0"/>
              <a:t>All of this leads to engaged students hitting Core Content in their own </a:t>
            </a:r>
            <a:r>
              <a:rPr lang="en-US" sz="2800" dirty="0" smtClean="0"/>
              <a:t>modalities.</a:t>
            </a:r>
          </a:p>
        </p:txBody>
      </p:sp>
      <p:sp>
        <p:nvSpPr>
          <p:cNvPr id="11" name="Right Arrow 10"/>
          <p:cNvSpPr/>
          <p:nvPr/>
        </p:nvSpPr>
        <p:spPr>
          <a:xfrm>
            <a:off x="2966156" y="928309"/>
            <a:ext cx="1961147" cy="638342"/>
          </a:xfrm>
          <a:prstGeom prst="rightArrow">
            <a:avLst/>
          </a:prstGeom>
          <a:solidFill>
            <a:srgbClr val="FF0000"/>
          </a:solidFill>
          <a:ln>
            <a:solidFill>
              <a:srgbClr val="FF000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33137" y="833553"/>
            <a:ext cx="2510935" cy="830997"/>
          </a:xfrm>
          <a:prstGeom prst="rect">
            <a:avLst/>
          </a:prstGeom>
          <a:solidFill>
            <a:schemeClr val="bg1"/>
          </a:solidFill>
          <a:effectLst>
            <a:softEdge rad="63500"/>
          </a:effectLst>
        </p:spPr>
        <p:txBody>
          <a:bodyPr wrap="square" rtlCol="0">
            <a:spAutoFit/>
          </a:bodyPr>
          <a:lstStyle/>
          <a:p>
            <a:pPr algn="ctr"/>
            <a:r>
              <a:rPr lang="en-US" sz="2400" dirty="0" smtClean="0"/>
              <a:t>Mr. Brewer’s </a:t>
            </a:r>
          </a:p>
          <a:p>
            <a:pPr algn="ctr"/>
            <a:r>
              <a:rPr lang="en-US" sz="2400" dirty="0" smtClean="0"/>
              <a:t>favorite Student.</a:t>
            </a:r>
            <a:endParaRPr lang="en-US" sz="2400" dirty="0"/>
          </a:p>
        </p:txBody>
      </p:sp>
    </p:spTree>
    <p:extLst>
      <p:ext uri="{BB962C8B-B14F-4D97-AF65-F5344CB8AC3E}">
        <p14:creationId xmlns:p14="http://schemas.microsoft.com/office/powerpoint/2010/main" val="368514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272589" y="320842"/>
            <a:ext cx="7718676" cy="1456267"/>
          </a:xfrm>
          <a:solidFill>
            <a:srgbClr val="000000">
              <a:alpha val="74902"/>
            </a:srgbClr>
          </a:solidFill>
        </p:spPr>
        <p:txBody>
          <a:bodyPr>
            <a:normAutofit/>
          </a:bodyPr>
          <a:lstStyle/>
          <a:p>
            <a:pPr algn="ctr"/>
            <a:r>
              <a:rPr lang="en-US" sz="4400" dirty="0" smtClean="0">
                <a:solidFill>
                  <a:srgbClr val="00B0F0"/>
                </a:solidFill>
              </a:rPr>
              <a:t>Students don’t care about </a:t>
            </a:r>
            <a:br>
              <a:rPr lang="en-US" sz="4400" dirty="0" smtClean="0">
                <a:solidFill>
                  <a:srgbClr val="00B0F0"/>
                </a:solidFill>
              </a:rPr>
            </a:br>
            <a:r>
              <a:rPr lang="en-US" sz="4400" dirty="0" smtClean="0">
                <a:solidFill>
                  <a:srgbClr val="00B0F0"/>
                </a:solidFill>
              </a:rPr>
              <a:t>what they don’t control</a:t>
            </a:r>
            <a:endParaRPr lang="en-US" sz="4400" dirty="0">
              <a:solidFill>
                <a:srgbClr val="00B0F0"/>
              </a:solidFill>
            </a:endParaRPr>
          </a:p>
        </p:txBody>
      </p:sp>
      <p:sp>
        <p:nvSpPr>
          <p:cNvPr id="3" name="Content Placeholder 2"/>
          <p:cNvSpPr>
            <a:spLocks noGrp="1"/>
          </p:cNvSpPr>
          <p:nvPr>
            <p:ph idx="1"/>
          </p:nvPr>
        </p:nvSpPr>
        <p:spPr>
          <a:xfrm>
            <a:off x="481264" y="2097951"/>
            <a:ext cx="10888579" cy="3669631"/>
          </a:xfrm>
          <a:solidFill>
            <a:srgbClr val="000000">
              <a:alpha val="87843"/>
            </a:srgbClr>
          </a:solidFill>
        </p:spPr>
        <p:txBody>
          <a:bodyPr>
            <a:noAutofit/>
          </a:bodyPr>
          <a:lstStyle/>
          <a:p>
            <a:r>
              <a:rPr lang="en-US" sz="2400" dirty="0" smtClean="0"/>
              <a:t>My classroom game is called </a:t>
            </a:r>
            <a:r>
              <a:rPr lang="en-US" sz="2400" i="1" dirty="0" smtClean="0"/>
              <a:t>The Kingdom and The Keys</a:t>
            </a:r>
            <a:r>
              <a:rPr lang="en-US" sz="2400" dirty="0" smtClean="0"/>
              <a:t> because I hand my students the keys to the car as much as possible.</a:t>
            </a:r>
          </a:p>
          <a:p>
            <a:r>
              <a:rPr lang="en-US" sz="2400" dirty="0" smtClean="0"/>
              <a:t>When you determine the context of your learning you (the student) are always in home court, always driving the bus.</a:t>
            </a:r>
          </a:p>
          <a:p>
            <a:r>
              <a:rPr lang="en-US" sz="2400" dirty="0" smtClean="0"/>
              <a:t>Historically we treat students like passengers on the same bus, with the same destination.</a:t>
            </a:r>
            <a:endParaRPr lang="en-US" sz="2400" dirty="0"/>
          </a:p>
          <a:p>
            <a:r>
              <a:rPr lang="en-US" sz="2400" dirty="0" smtClean="0"/>
              <a:t>Gamification returns the control and agency to students as much as possible while still hitting our Core Standards and Content.</a:t>
            </a:r>
          </a:p>
        </p:txBody>
      </p:sp>
    </p:spTree>
    <p:extLst>
      <p:ext uri="{BB962C8B-B14F-4D97-AF65-F5344CB8AC3E}">
        <p14:creationId xmlns:p14="http://schemas.microsoft.com/office/powerpoint/2010/main" val="409864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87" y="0"/>
            <a:ext cx="12237687" cy="6858001"/>
          </a:xfrm>
          <a:prstGeom prst="rect">
            <a:avLst/>
          </a:prstGeom>
        </p:spPr>
      </p:pic>
      <p:sp>
        <p:nvSpPr>
          <p:cNvPr id="2" name="Title 1"/>
          <p:cNvSpPr>
            <a:spLocks noGrp="1"/>
          </p:cNvSpPr>
          <p:nvPr>
            <p:ph type="title"/>
          </p:nvPr>
        </p:nvSpPr>
        <p:spPr>
          <a:xfrm>
            <a:off x="685801" y="176463"/>
            <a:ext cx="9204157" cy="1456267"/>
          </a:xfrm>
          <a:solidFill>
            <a:srgbClr val="000000">
              <a:alpha val="41176"/>
            </a:srgbClr>
          </a:solidFill>
        </p:spPr>
        <p:txBody>
          <a:bodyPr>
            <a:normAutofit fontScale="90000"/>
          </a:bodyPr>
          <a:lstStyle/>
          <a:p>
            <a:pPr algn="ctr"/>
            <a:r>
              <a:rPr lang="en-US" sz="6000" dirty="0" smtClean="0">
                <a:solidFill>
                  <a:srgbClr val="00B0F0"/>
                </a:solidFill>
              </a:rPr>
              <a:t>Responding to successful game design with Pedagogy</a:t>
            </a:r>
            <a:endParaRPr lang="en-US" sz="6000" dirty="0">
              <a:solidFill>
                <a:srgbClr val="00B0F0"/>
              </a:solidFill>
            </a:endParaRPr>
          </a:p>
        </p:txBody>
      </p:sp>
      <p:sp>
        <p:nvSpPr>
          <p:cNvPr id="3" name="Content Placeholder 2"/>
          <p:cNvSpPr>
            <a:spLocks noGrp="1"/>
          </p:cNvSpPr>
          <p:nvPr>
            <p:ph idx="1"/>
          </p:nvPr>
        </p:nvSpPr>
        <p:spPr>
          <a:xfrm>
            <a:off x="144378" y="1997243"/>
            <a:ext cx="12047621" cy="4728410"/>
          </a:xfrm>
          <a:solidFill>
            <a:srgbClr val="000000">
              <a:alpha val="58824"/>
            </a:srgbClr>
          </a:solidFill>
        </p:spPr>
        <p:txBody>
          <a:bodyPr>
            <a:noAutofit/>
          </a:bodyPr>
          <a:lstStyle/>
          <a:p>
            <a:r>
              <a:rPr lang="en-US" sz="3600" dirty="0" smtClean="0"/>
              <a:t>The best lesson plans in the world… are the tutorial levels in gaming</a:t>
            </a:r>
          </a:p>
          <a:p>
            <a:pPr lvl="1"/>
            <a:r>
              <a:rPr lang="en-US" sz="3200" dirty="0" smtClean="0"/>
              <a:t>Key lessons are hidden in a narrative</a:t>
            </a:r>
          </a:p>
          <a:p>
            <a:pPr lvl="1"/>
            <a:r>
              <a:rPr lang="en-US" sz="3200" dirty="0" smtClean="0"/>
              <a:t>You must learn key mechanics to advance and survive</a:t>
            </a:r>
          </a:p>
          <a:p>
            <a:pPr lvl="1"/>
            <a:r>
              <a:rPr lang="en-US" sz="3200" dirty="0" smtClean="0"/>
              <a:t>As you prove mastery you are awarded with greater control and freedom</a:t>
            </a:r>
          </a:p>
        </p:txBody>
      </p:sp>
    </p:spTree>
    <p:extLst>
      <p:ext uri="{BB962C8B-B14F-4D97-AF65-F5344CB8AC3E}">
        <p14:creationId xmlns:p14="http://schemas.microsoft.com/office/powerpoint/2010/main" val="199521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87" y="0"/>
            <a:ext cx="12237687" cy="6858001"/>
          </a:xfrm>
          <a:prstGeom prst="rect">
            <a:avLst/>
          </a:prstGeom>
        </p:spPr>
      </p:pic>
      <p:sp>
        <p:nvSpPr>
          <p:cNvPr id="2" name="Title 1"/>
          <p:cNvSpPr>
            <a:spLocks noGrp="1"/>
          </p:cNvSpPr>
          <p:nvPr>
            <p:ph type="title"/>
          </p:nvPr>
        </p:nvSpPr>
        <p:spPr>
          <a:xfrm>
            <a:off x="685801" y="176463"/>
            <a:ext cx="9204157" cy="1456267"/>
          </a:xfrm>
          <a:solidFill>
            <a:srgbClr val="000000">
              <a:alpha val="41176"/>
            </a:srgbClr>
          </a:solidFill>
        </p:spPr>
        <p:txBody>
          <a:bodyPr>
            <a:normAutofit fontScale="90000"/>
          </a:bodyPr>
          <a:lstStyle/>
          <a:p>
            <a:pPr algn="ctr"/>
            <a:r>
              <a:rPr lang="en-US" sz="6000" dirty="0" smtClean="0">
                <a:solidFill>
                  <a:srgbClr val="00B0F0"/>
                </a:solidFill>
              </a:rPr>
              <a:t>Responding to successful game design with Pedagogy</a:t>
            </a:r>
            <a:endParaRPr lang="en-US" sz="6000" dirty="0">
              <a:solidFill>
                <a:srgbClr val="00B0F0"/>
              </a:solidFill>
            </a:endParaRPr>
          </a:p>
        </p:txBody>
      </p:sp>
      <p:sp>
        <p:nvSpPr>
          <p:cNvPr id="3" name="Content Placeholder 2"/>
          <p:cNvSpPr>
            <a:spLocks noGrp="1"/>
          </p:cNvSpPr>
          <p:nvPr>
            <p:ph idx="1"/>
          </p:nvPr>
        </p:nvSpPr>
        <p:spPr>
          <a:xfrm>
            <a:off x="144378" y="1997243"/>
            <a:ext cx="12047621" cy="4728410"/>
          </a:xfrm>
          <a:solidFill>
            <a:srgbClr val="000000">
              <a:alpha val="58824"/>
            </a:srgbClr>
          </a:solidFill>
        </p:spPr>
        <p:txBody>
          <a:bodyPr>
            <a:noAutofit/>
          </a:bodyPr>
          <a:lstStyle/>
          <a:p>
            <a:pPr marL="0" indent="0">
              <a:buNone/>
            </a:pPr>
            <a:r>
              <a:rPr lang="en-US" sz="3200" dirty="0"/>
              <a:t>The designers of the game Diablo (Blizzard Studios) are geniuses.</a:t>
            </a:r>
          </a:p>
          <a:p>
            <a:pPr lvl="1"/>
            <a:r>
              <a:rPr lang="en-US" sz="3200" dirty="0"/>
              <a:t>	All momentum is forward momentum</a:t>
            </a:r>
          </a:p>
          <a:p>
            <a:pPr lvl="1"/>
            <a:r>
              <a:rPr lang="en-US" sz="3200" dirty="0"/>
              <a:t>	No time is wasted</a:t>
            </a:r>
          </a:p>
          <a:p>
            <a:pPr lvl="1"/>
            <a:r>
              <a:rPr lang="en-US" sz="3200" dirty="0"/>
              <a:t>	The game rewards players with… new ways to interact with the game.</a:t>
            </a:r>
            <a:endParaRPr lang="en-US" sz="2800" dirty="0"/>
          </a:p>
          <a:p>
            <a:r>
              <a:rPr lang="en-US" sz="3200" dirty="0"/>
              <a:t>As educators we need to learn the psychological lessons gaming can teach us.</a:t>
            </a:r>
          </a:p>
          <a:p>
            <a:r>
              <a:rPr lang="en-US" sz="3200" dirty="0"/>
              <a:t>Our students ALREADY have.</a:t>
            </a:r>
          </a:p>
        </p:txBody>
      </p:sp>
    </p:spTree>
    <p:extLst>
      <p:ext uri="{BB962C8B-B14F-4D97-AF65-F5344CB8AC3E}">
        <p14:creationId xmlns:p14="http://schemas.microsoft.com/office/powerpoint/2010/main" val="36898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0" y="-108283"/>
            <a:ext cx="12262400" cy="6966284"/>
          </a:xfrm>
          <a:prstGeom prst="rect">
            <a:avLst/>
          </a:prstGeom>
        </p:spPr>
      </p:pic>
      <p:sp>
        <p:nvSpPr>
          <p:cNvPr id="2" name="Title 1"/>
          <p:cNvSpPr>
            <a:spLocks noGrp="1"/>
          </p:cNvSpPr>
          <p:nvPr>
            <p:ph type="title"/>
          </p:nvPr>
        </p:nvSpPr>
        <p:spPr>
          <a:xfrm>
            <a:off x="4102769" y="42112"/>
            <a:ext cx="6570078" cy="1082840"/>
          </a:xfrm>
          <a:solidFill>
            <a:srgbClr val="000000">
              <a:alpha val="60000"/>
            </a:srgbClr>
          </a:solidFill>
        </p:spPr>
        <p:txBody>
          <a:bodyPr>
            <a:normAutofit/>
          </a:bodyPr>
          <a:lstStyle/>
          <a:p>
            <a:pPr algn="ctr"/>
            <a:r>
              <a:rPr lang="en-US" sz="4800" dirty="0" smtClean="0">
                <a:solidFill>
                  <a:srgbClr val="00B0F0"/>
                </a:solidFill>
              </a:rPr>
              <a:t>My Progress matters </a:t>
            </a:r>
            <a:endParaRPr lang="en-US" sz="4800" dirty="0">
              <a:solidFill>
                <a:srgbClr val="00B0F0"/>
              </a:solidFill>
            </a:endParaRPr>
          </a:p>
        </p:txBody>
      </p:sp>
      <p:sp>
        <p:nvSpPr>
          <p:cNvPr id="3" name="Content Placeholder 2"/>
          <p:cNvSpPr>
            <a:spLocks noGrp="1"/>
          </p:cNvSpPr>
          <p:nvPr>
            <p:ph idx="1"/>
          </p:nvPr>
        </p:nvSpPr>
        <p:spPr>
          <a:xfrm>
            <a:off x="-70400" y="1350546"/>
            <a:ext cx="11682662" cy="5582653"/>
          </a:xfrm>
          <a:solidFill>
            <a:srgbClr val="000000">
              <a:alpha val="76863"/>
            </a:srgbClr>
          </a:solidFill>
        </p:spPr>
        <p:txBody>
          <a:bodyPr>
            <a:normAutofit/>
          </a:bodyPr>
          <a:lstStyle/>
          <a:p>
            <a:r>
              <a:rPr lang="en-US" sz="3200" dirty="0" smtClean="0"/>
              <a:t>In a </a:t>
            </a:r>
            <a:r>
              <a:rPr lang="en-US" sz="3200" dirty="0" err="1"/>
              <a:t>G</a:t>
            </a:r>
            <a:r>
              <a:rPr lang="en-US" sz="3200" dirty="0" err="1" smtClean="0"/>
              <a:t>amified</a:t>
            </a:r>
            <a:r>
              <a:rPr lang="en-US" sz="3200" dirty="0" smtClean="0"/>
              <a:t> course you can </a:t>
            </a:r>
            <a:r>
              <a:rPr lang="en-US" sz="3200" i="1" dirty="0" smtClean="0"/>
              <a:t>choose</a:t>
            </a:r>
            <a:r>
              <a:rPr lang="en-US" sz="3200" dirty="0" smtClean="0"/>
              <a:t> how students engage with a point system</a:t>
            </a:r>
          </a:p>
          <a:p>
            <a:pPr lvl="1"/>
            <a:r>
              <a:rPr lang="en-US" sz="2800" dirty="0" smtClean="0"/>
              <a:t>Rather than the grading scale which hasn’t changed in nearly a lifetime</a:t>
            </a:r>
          </a:p>
          <a:p>
            <a:r>
              <a:rPr lang="en-US" sz="3200" dirty="0" smtClean="0"/>
              <a:t>For example,</a:t>
            </a:r>
          </a:p>
          <a:p>
            <a:pPr lvl="1"/>
            <a:r>
              <a:rPr lang="en-US" sz="2800" dirty="0" smtClean="0"/>
              <a:t>In my class, students earn “XP” (experience points) based on a variety of English and CC related factors.</a:t>
            </a:r>
          </a:p>
          <a:p>
            <a:pPr lvl="1"/>
            <a:r>
              <a:rPr lang="en-US" sz="2800" u="sng" dirty="0" smtClean="0"/>
              <a:t>The most important aspect of this is that XP can ONLY GO UP.</a:t>
            </a:r>
          </a:p>
          <a:p>
            <a:r>
              <a:rPr lang="en-US" sz="3200" dirty="0" smtClean="0"/>
              <a:t>No backsliding.</a:t>
            </a:r>
          </a:p>
          <a:p>
            <a:r>
              <a:rPr lang="en-US" sz="3200" dirty="0" smtClean="0"/>
              <a:t>No single bad day can wreck your XP</a:t>
            </a:r>
            <a:endParaRPr lang="en-US" sz="3200" dirty="0"/>
          </a:p>
        </p:txBody>
      </p:sp>
    </p:spTree>
    <p:extLst>
      <p:ext uri="{BB962C8B-B14F-4D97-AF65-F5344CB8AC3E}">
        <p14:creationId xmlns:p14="http://schemas.microsoft.com/office/powerpoint/2010/main" val="374472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0" y="-108283"/>
            <a:ext cx="12262400" cy="6966284"/>
          </a:xfrm>
          <a:prstGeom prst="rect">
            <a:avLst/>
          </a:prstGeom>
        </p:spPr>
      </p:pic>
      <p:sp>
        <p:nvSpPr>
          <p:cNvPr id="2" name="Title 1"/>
          <p:cNvSpPr>
            <a:spLocks noGrp="1"/>
          </p:cNvSpPr>
          <p:nvPr>
            <p:ph type="title"/>
          </p:nvPr>
        </p:nvSpPr>
        <p:spPr>
          <a:xfrm>
            <a:off x="4102769" y="42112"/>
            <a:ext cx="6570078" cy="1082840"/>
          </a:xfrm>
          <a:solidFill>
            <a:srgbClr val="000000">
              <a:alpha val="60000"/>
            </a:srgbClr>
          </a:solidFill>
        </p:spPr>
        <p:txBody>
          <a:bodyPr>
            <a:normAutofit/>
          </a:bodyPr>
          <a:lstStyle/>
          <a:p>
            <a:pPr algn="ctr"/>
            <a:r>
              <a:rPr lang="en-US" sz="4800" dirty="0" smtClean="0">
                <a:solidFill>
                  <a:srgbClr val="00B0F0"/>
                </a:solidFill>
              </a:rPr>
              <a:t>My Progress matters </a:t>
            </a:r>
            <a:endParaRPr lang="en-US" sz="4800" dirty="0">
              <a:solidFill>
                <a:srgbClr val="00B0F0"/>
              </a:solidFill>
            </a:endParaRPr>
          </a:p>
        </p:txBody>
      </p:sp>
      <p:sp>
        <p:nvSpPr>
          <p:cNvPr id="3" name="Content Placeholder 2"/>
          <p:cNvSpPr>
            <a:spLocks noGrp="1"/>
          </p:cNvSpPr>
          <p:nvPr>
            <p:ph idx="1"/>
          </p:nvPr>
        </p:nvSpPr>
        <p:spPr>
          <a:xfrm>
            <a:off x="209549" y="1771650"/>
            <a:ext cx="9478879" cy="4267199"/>
          </a:xfrm>
          <a:solidFill>
            <a:srgbClr val="000000">
              <a:alpha val="76863"/>
            </a:srgbClr>
          </a:solidFill>
        </p:spPr>
        <p:txBody>
          <a:bodyPr>
            <a:normAutofit/>
          </a:bodyPr>
          <a:lstStyle/>
          <a:p>
            <a:pPr lvl="1"/>
            <a:r>
              <a:rPr lang="en-US" sz="3600" dirty="0" smtClean="0"/>
              <a:t>Your </a:t>
            </a:r>
            <a:r>
              <a:rPr lang="en-US" sz="3600" dirty="0"/>
              <a:t>XP gains ALWAYS raise the class average.</a:t>
            </a:r>
          </a:p>
          <a:p>
            <a:pPr lvl="1"/>
            <a:r>
              <a:rPr lang="en-US" sz="3600" dirty="0"/>
              <a:t>ALL of your work, however incremental raises the class average.</a:t>
            </a:r>
          </a:p>
          <a:p>
            <a:pPr lvl="1"/>
            <a:r>
              <a:rPr lang="en-US" sz="3600" dirty="0"/>
              <a:t>YOUR </a:t>
            </a:r>
            <a:r>
              <a:rPr lang="en-US" sz="3600" u="sng" dirty="0"/>
              <a:t>PROGRESS</a:t>
            </a:r>
            <a:r>
              <a:rPr lang="en-US" sz="3600" dirty="0"/>
              <a:t> MATTERS TO THE GROUP</a:t>
            </a:r>
          </a:p>
          <a:p>
            <a:pPr lvl="1"/>
            <a:r>
              <a:rPr lang="en-US" sz="3600" dirty="0"/>
              <a:t>Because your group is competing with other groups</a:t>
            </a:r>
          </a:p>
        </p:txBody>
      </p:sp>
    </p:spTree>
    <p:extLst>
      <p:ext uri="{BB962C8B-B14F-4D97-AF65-F5344CB8AC3E}">
        <p14:creationId xmlns:p14="http://schemas.microsoft.com/office/powerpoint/2010/main" val="347253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battleblocktheater.com/images/bbt_screens/BBTScreenshot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112"/>
            <a:ext cx="12192000" cy="68158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3912" y="42112"/>
            <a:ext cx="6570078" cy="1082840"/>
          </a:xfrm>
          <a:solidFill>
            <a:srgbClr val="000000">
              <a:alpha val="60000"/>
            </a:srgbClr>
          </a:solidFill>
        </p:spPr>
        <p:txBody>
          <a:bodyPr>
            <a:normAutofit/>
          </a:bodyPr>
          <a:lstStyle/>
          <a:p>
            <a:pPr algn="ctr"/>
            <a:r>
              <a:rPr lang="en-US" sz="4800" dirty="0" smtClean="0">
                <a:solidFill>
                  <a:srgbClr val="00B0F0"/>
                </a:solidFill>
              </a:rPr>
              <a:t>Support or Carry?</a:t>
            </a:r>
            <a:endParaRPr lang="en-US" sz="4800" dirty="0">
              <a:solidFill>
                <a:srgbClr val="00B0F0"/>
              </a:solidFill>
            </a:endParaRPr>
          </a:p>
        </p:txBody>
      </p:sp>
      <p:sp>
        <p:nvSpPr>
          <p:cNvPr id="3" name="Content Placeholder 2"/>
          <p:cNvSpPr>
            <a:spLocks noGrp="1"/>
          </p:cNvSpPr>
          <p:nvPr>
            <p:ph idx="1"/>
          </p:nvPr>
        </p:nvSpPr>
        <p:spPr>
          <a:xfrm>
            <a:off x="348917" y="1275346"/>
            <a:ext cx="11682662" cy="5582653"/>
          </a:xfrm>
          <a:solidFill>
            <a:srgbClr val="000000">
              <a:alpha val="76863"/>
            </a:srgbClr>
          </a:solidFill>
        </p:spPr>
        <p:txBody>
          <a:bodyPr>
            <a:normAutofit/>
          </a:bodyPr>
          <a:lstStyle/>
          <a:p>
            <a:r>
              <a:rPr lang="en-US" sz="3600" dirty="0" smtClean="0"/>
              <a:t>In cooperative gaming there are two primary types of player. </a:t>
            </a:r>
          </a:p>
          <a:p>
            <a:pPr lvl="1"/>
            <a:r>
              <a:rPr lang="en-US" sz="3200" dirty="0" smtClean="0"/>
              <a:t>Support players put their own glory and success behind the success of the team by performing necessary support roles like healing or buffing (assisting others in doing higher  damage to their common enemies). </a:t>
            </a:r>
          </a:p>
          <a:p>
            <a:pPr lvl="1"/>
            <a:r>
              <a:rPr lang="en-US" sz="3200" dirty="0" smtClean="0"/>
              <a:t>Carry players pour their efforts into maximizing their own success, carrying the team to victory with them</a:t>
            </a:r>
            <a:endParaRPr lang="en-US" sz="3200" dirty="0"/>
          </a:p>
        </p:txBody>
      </p:sp>
    </p:spTree>
    <p:extLst>
      <p:ext uri="{BB962C8B-B14F-4D97-AF65-F5344CB8AC3E}">
        <p14:creationId xmlns:p14="http://schemas.microsoft.com/office/powerpoint/2010/main" val="153327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battleblocktheater.com/images/bbt_screens/BBTScreenshot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112"/>
            <a:ext cx="12192000" cy="68158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3912" y="42112"/>
            <a:ext cx="6570078" cy="1082840"/>
          </a:xfrm>
          <a:solidFill>
            <a:srgbClr val="000000">
              <a:alpha val="60000"/>
            </a:srgbClr>
          </a:solidFill>
        </p:spPr>
        <p:txBody>
          <a:bodyPr>
            <a:normAutofit/>
          </a:bodyPr>
          <a:lstStyle/>
          <a:p>
            <a:pPr algn="ctr"/>
            <a:r>
              <a:rPr lang="en-US" sz="4800" dirty="0" smtClean="0">
                <a:solidFill>
                  <a:srgbClr val="00B0F0"/>
                </a:solidFill>
              </a:rPr>
              <a:t>Support or Carry?</a:t>
            </a:r>
            <a:endParaRPr lang="en-US" sz="4800" dirty="0">
              <a:solidFill>
                <a:srgbClr val="00B0F0"/>
              </a:solidFill>
            </a:endParaRPr>
          </a:p>
        </p:txBody>
      </p:sp>
      <p:sp>
        <p:nvSpPr>
          <p:cNvPr id="3" name="Content Placeholder 2"/>
          <p:cNvSpPr>
            <a:spLocks noGrp="1"/>
          </p:cNvSpPr>
          <p:nvPr>
            <p:ph idx="1"/>
          </p:nvPr>
        </p:nvSpPr>
        <p:spPr>
          <a:xfrm>
            <a:off x="348917" y="1275346"/>
            <a:ext cx="11682662" cy="5582653"/>
          </a:xfrm>
          <a:solidFill>
            <a:srgbClr val="000000">
              <a:alpha val="76863"/>
            </a:srgbClr>
          </a:solidFill>
        </p:spPr>
        <p:txBody>
          <a:bodyPr>
            <a:normAutofit/>
          </a:bodyPr>
          <a:lstStyle/>
          <a:p>
            <a:r>
              <a:rPr lang="en-US" sz="3600" dirty="0" smtClean="0"/>
              <a:t>My </a:t>
            </a:r>
            <a:r>
              <a:rPr lang="en-US" sz="3600" dirty="0"/>
              <a:t>classroom allows for students who are not excelling to feel the success a good support player feels whenever they gain XP. </a:t>
            </a:r>
          </a:p>
          <a:p>
            <a:r>
              <a:rPr lang="en-US" sz="3600" dirty="0"/>
              <a:t>By having high difficulty/high reward assignments as well I allow for some students to live out the </a:t>
            </a:r>
            <a:r>
              <a:rPr lang="en-US" sz="3600" i="1" dirty="0"/>
              <a:t>Carry</a:t>
            </a:r>
            <a:r>
              <a:rPr lang="en-US" sz="3600" dirty="0"/>
              <a:t> fantasy where their high score has a large impact on their class gaining classroom rewards like pizza parties and ice-cream cake. </a:t>
            </a:r>
          </a:p>
        </p:txBody>
      </p:sp>
    </p:spTree>
    <p:extLst>
      <p:ext uri="{BB962C8B-B14F-4D97-AF65-F5344CB8AC3E}">
        <p14:creationId xmlns:p14="http://schemas.microsoft.com/office/powerpoint/2010/main" val="159492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015"/>
            <a:ext cx="12192000" cy="6826985"/>
          </a:xfrm>
          <a:prstGeom prst="rect">
            <a:avLst/>
          </a:prstGeom>
        </p:spPr>
      </p:pic>
      <p:sp>
        <p:nvSpPr>
          <p:cNvPr id="2" name="Title 1"/>
          <p:cNvSpPr>
            <a:spLocks noGrp="1"/>
          </p:cNvSpPr>
          <p:nvPr>
            <p:ph type="title"/>
          </p:nvPr>
        </p:nvSpPr>
        <p:spPr>
          <a:xfrm>
            <a:off x="685803" y="0"/>
            <a:ext cx="6761744" cy="1456267"/>
          </a:xfrm>
        </p:spPr>
        <p:txBody>
          <a:bodyPr>
            <a:noAutofit/>
          </a:bodyPr>
          <a:lstStyle/>
          <a:p>
            <a:pPr algn="ctr"/>
            <a:r>
              <a:rPr lang="en-US" sz="4800" dirty="0" smtClean="0">
                <a:solidFill>
                  <a:srgbClr val="00B0F0"/>
                </a:solidFill>
              </a:rPr>
              <a:t>Achievement Unlocked</a:t>
            </a:r>
            <a:br>
              <a:rPr lang="en-US" sz="4800" dirty="0" smtClean="0">
                <a:solidFill>
                  <a:srgbClr val="00B0F0"/>
                </a:solidFill>
              </a:rPr>
            </a:br>
            <a:r>
              <a:rPr lang="en-US" sz="4800" dirty="0" smtClean="0">
                <a:solidFill>
                  <a:srgbClr val="00B0F0"/>
                </a:solidFill>
              </a:rPr>
              <a:t>Portfolio Complete</a:t>
            </a:r>
            <a:endParaRPr lang="en-US" sz="4800" dirty="0">
              <a:solidFill>
                <a:srgbClr val="00B0F0"/>
              </a:solidFill>
            </a:endParaRPr>
          </a:p>
        </p:txBody>
      </p:sp>
      <p:sp>
        <p:nvSpPr>
          <p:cNvPr id="3" name="Content Placeholder 2"/>
          <p:cNvSpPr>
            <a:spLocks noGrp="1"/>
          </p:cNvSpPr>
          <p:nvPr>
            <p:ph idx="1"/>
          </p:nvPr>
        </p:nvSpPr>
        <p:spPr>
          <a:xfrm>
            <a:off x="144380" y="1456268"/>
            <a:ext cx="11742820" cy="5401732"/>
          </a:xfrm>
          <a:solidFill>
            <a:srgbClr val="000000">
              <a:alpha val="80000"/>
            </a:srgbClr>
          </a:solidFill>
        </p:spPr>
        <p:txBody>
          <a:bodyPr>
            <a:normAutofit/>
          </a:bodyPr>
          <a:lstStyle/>
          <a:p>
            <a:r>
              <a:rPr lang="en-US" sz="3600" dirty="0" smtClean="0"/>
              <a:t>In my class specifically,</a:t>
            </a:r>
          </a:p>
          <a:p>
            <a:pPr lvl="1"/>
            <a:r>
              <a:rPr lang="en-US" sz="3200" dirty="0" smtClean="0"/>
              <a:t>XP is tied to completing a variety of weekly projects that measure different aspects of Language Arts</a:t>
            </a:r>
          </a:p>
          <a:p>
            <a:pPr lvl="1"/>
            <a:r>
              <a:rPr lang="en-US" sz="3200" dirty="0" smtClean="0"/>
              <a:t>These are designed to respond to the multiple modalities as well as different levels of engagement</a:t>
            </a:r>
          </a:p>
          <a:p>
            <a:pPr lvl="1"/>
            <a:r>
              <a:rPr lang="en-US" sz="3200" dirty="0" smtClean="0"/>
              <a:t>This </a:t>
            </a:r>
            <a:r>
              <a:rPr lang="en-US" sz="3200" u="sng" dirty="0" smtClean="0"/>
              <a:t>perceived</a:t>
            </a:r>
            <a:r>
              <a:rPr lang="en-US" sz="3200" dirty="0" smtClean="0"/>
              <a:t> freedom of choice increases ownership while producing varied and interesting portfolio pieces, in reality I have designed every student interaction intentionally, as a good game designer.</a:t>
            </a:r>
          </a:p>
        </p:txBody>
      </p:sp>
    </p:spTree>
    <p:extLst>
      <p:ext uri="{BB962C8B-B14F-4D97-AF65-F5344CB8AC3E}">
        <p14:creationId xmlns:p14="http://schemas.microsoft.com/office/powerpoint/2010/main" val="233561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733</TotalTime>
  <Words>685</Words>
  <Application>Microsoft Office PowerPoint</Application>
  <PresentationFormat>Widescreen</PresentationFormat>
  <Paragraphs>61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Celestial</vt:lpstr>
      <vt:lpstr>The Cooperative CLassroom</vt:lpstr>
      <vt:lpstr>Students don’t care about  what they don’t control</vt:lpstr>
      <vt:lpstr>Responding to successful game design with Pedagogy</vt:lpstr>
      <vt:lpstr>Responding to successful game design with Pedagogy</vt:lpstr>
      <vt:lpstr>My Progress matters </vt:lpstr>
      <vt:lpstr>My Progress matters </vt:lpstr>
      <vt:lpstr>Support or Carry?</vt:lpstr>
      <vt:lpstr>Support or Carry?</vt:lpstr>
      <vt:lpstr>Achievement Unlocked Portfolio Complete</vt:lpstr>
      <vt:lpstr>Achievement Unlocked Portfolio Complete</vt:lpstr>
      <vt:lpstr>Mr. Brewer you are having too much fun</vt:lpstr>
      <vt:lpstr>Mr. Brewer you are having too much fun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Playing To Win</dc:title>
  <dc:creator>John Brewer</dc:creator>
  <cp:lastModifiedBy>John Brewer</cp:lastModifiedBy>
  <cp:revision>22</cp:revision>
  <dcterms:created xsi:type="dcterms:W3CDTF">2014-04-28T18:45:08Z</dcterms:created>
  <dcterms:modified xsi:type="dcterms:W3CDTF">2014-07-30T00:39:30Z</dcterms:modified>
</cp:coreProperties>
</file>