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0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FD0EBD-AC92-47CC-A8F0-F902003F2D32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51C71BA-5234-4FE4-BD67-1AC0581D1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40471" y="1400414"/>
            <a:ext cx="5648623" cy="1204306"/>
          </a:xfrm>
        </p:spPr>
        <p:txBody>
          <a:bodyPr/>
          <a:lstStyle/>
          <a:p>
            <a:r>
              <a:rPr lang="en-US" sz="6000" dirty="0" err="1" smtClean="0"/>
              <a:t>Gamification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68463" y="2068928"/>
            <a:ext cx="6511131" cy="581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Putting it all together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548640"/>
          </a:xfrm>
        </p:spPr>
        <p:txBody>
          <a:bodyPr/>
          <a:lstStyle/>
          <a:p>
            <a:pPr algn="ctr"/>
            <a:r>
              <a:rPr lang="en-US" sz="3600" b="1" dirty="0" smtClean="0"/>
              <a:t>Putting it all together: Activities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/>
            <a:r>
              <a:rPr lang="en-US" sz="3600" dirty="0" smtClean="0">
                <a:latin typeface="+mj-lt"/>
              </a:rPr>
              <a:t>Self – Driven</a:t>
            </a:r>
            <a:endParaRPr lang="en-US" sz="3600" dirty="0">
              <a:latin typeface="+mj-lt"/>
            </a:endParaRPr>
          </a:p>
          <a:p>
            <a:pPr lvl="1"/>
            <a:r>
              <a:rPr lang="en-US" sz="2800" dirty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Give the “wheel” of exploration to the students and have them discover for themselves how to achieve the daily/unit target.</a:t>
            </a:r>
          </a:p>
          <a:p>
            <a:pPr lvl="1"/>
            <a:endParaRPr lang="en-US" sz="2800" b="1" dirty="0">
              <a:latin typeface="+mj-lt"/>
            </a:endParaRPr>
          </a:p>
          <a:p>
            <a:pPr lvl="1"/>
            <a:r>
              <a:rPr lang="en-US" sz="2800" b="1" dirty="0" smtClean="0">
                <a:latin typeface="+mj-lt"/>
              </a:rPr>
              <a:t> Only build in scaffolding as it is needed.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534400" cy="548640"/>
          </a:xfrm>
        </p:spPr>
        <p:txBody>
          <a:bodyPr/>
          <a:lstStyle/>
          <a:p>
            <a:pPr algn="ctr"/>
            <a:r>
              <a:rPr lang="en-US" sz="3600" b="1" dirty="0" smtClean="0"/>
              <a:t>Putting it all together: Ownership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+mj-lt"/>
              </a:rPr>
              <a:t>Autonomy  </a:t>
            </a:r>
            <a:endParaRPr lang="en-US" sz="2800" dirty="0">
              <a:latin typeface="+mj-lt"/>
            </a:endParaRPr>
          </a:p>
          <a:p>
            <a:pPr lvl="2"/>
            <a:r>
              <a:rPr lang="en-US" sz="2800" dirty="0" smtClean="0">
                <a:latin typeface="+mj-lt"/>
              </a:rPr>
              <a:t>It’s important to let your students be part of the building process as much as possible.</a:t>
            </a:r>
          </a:p>
          <a:p>
            <a:endParaRPr lang="en-US" dirty="0" smtClean="0">
              <a:latin typeface="+mj-lt"/>
            </a:endParaRPr>
          </a:p>
          <a:p>
            <a:pPr lvl="2"/>
            <a:r>
              <a:rPr lang="en-US" sz="2400" dirty="0" smtClean="0"/>
              <a:t>i.e. A student’s avatar or character is a coat of arms that they created. As a class, they voted on whose coat of arms was their favorite and would represent their class in “The Arms Race.”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Putting it all together: Design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lvl="1"/>
            <a:r>
              <a:rPr lang="en-US" sz="2800" b="1" dirty="0" smtClean="0">
                <a:latin typeface="+mj-lt"/>
              </a:rPr>
              <a:t>Have your game be visually striking to the eye. “Pop”</a:t>
            </a:r>
          </a:p>
          <a:p>
            <a:pPr lvl="1"/>
            <a:endParaRPr lang="en-US" sz="2800" b="1" dirty="0">
              <a:latin typeface="+mj-lt"/>
            </a:endParaRPr>
          </a:p>
          <a:p>
            <a:pPr lvl="1"/>
            <a:r>
              <a:rPr lang="en-US" sz="2800" b="1" dirty="0" smtClean="0">
                <a:latin typeface="+mj-lt"/>
              </a:rPr>
              <a:t>Give </a:t>
            </a:r>
            <a:r>
              <a:rPr lang="en-US" sz="2800" b="1" dirty="0">
                <a:latin typeface="+mj-lt"/>
              </a:rPr>
              <a:t>your activities </a:t>
            </a:r>
            <a:r>
              <a:rPr lang="en-US" sz="2800" b="1" dirty="0" smtClean="0">
                <a:latin typeface="+mj-lt"/>
              </a:rPr>
              <a:t>and other game elements interesting names.</a:t>
            </a:r>
          </a:p>
          <a:p>
            <a:pPr lvl="1"/>
            <a:endParaRPr lang="en-US" sz="2800" b="1" dirty="0" smtClean="0">
              <a:latin typeface="+mj-lt"/>
            </a:endParaRPr>
          </a:p>
          <a:p>
            <a:pPr lvl="1"/>
            <a:r>
              <a:rPr lang="en-US" sz="2800" b="1" dirty="0" smtClean="0">
                <a:latin typeface="+mj-lt"/>
              </a:rPr>
              <a:t>Intentionally align </a:t>
            </a:r>
            <a:r>
              <a:rPr lang="en-US" sz="2800" b="1" dirty="0">
                <a:latin typeface="+mj-lt"/>
              </a:rPr>
              <a:t>c</a:t>
            </a:r>
            <a:r>
              <a:rPr lang="en-US" sz="2800" b="1" dirty="0" smtClean="0">
                <a:latin typeface="+mj-lt"/>
              </a:rPr>
              <a:t>ontent standards to game activities and achievements.</a:t>
            </a:r>
          </a:p>
          <a:p>
            <a:endParaRPr lang="en-US" sz="33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8458200" cy="548640"/>
          </a:xfrm>
        </p:spPr>
        <p:txBody>
          <a:bodyPr/>
          <a:lstStyle/>
          <a:p>
            <a:pPr algn="ctr"/>
            <a:r>
              <a:rPr lang="en-US" sz="3600" b="1" dirty="0" smtClean="0"/>
              <a:t>Putting it all together: IN-practice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lvl="1"/>
            <a:r>
              <a:rPr lang="en-US" sz="3200" b="1" dirty="0" smtClean="0">
                <a:latin typeface="+mj-lt"/>
              </a:rPr>
              <a:t> Constantly display student achievement.</a:t>
            </a:r>
            <a:endParaRPr lang="en-US" sz="3200" b="1" dirty="0">
              <a:latin typeface="+mj-lt"/>
            </a:endParaRPr>
          </a:p>
          <a:p>
            <a:pPr lvl="1"/>
            <a:endParaRPr lang="en-US" sz="3200" b="1" dirty="0">
              <a:latin typeface="+mj-lt"/>
            </a:endParaRPr>
          </a:p>
          <a:p>
            <a:pPr lvl="1"/>
            <a:r>
              <a:rPr lang="en-US" sz="3200" b="1" dirty="0" smtClean="0">
                <a:latin typeface="+mj-lt"/>
              </a:rPr>
              <a:t>Rapid </a:t>
            </a:r>
            <a:r>
              <a:rPr lang="en-US" sz="3200" b="1" dirty="0">
                <a:latin typeface="+mj-lt"/>
              </a:rPr>
              <a:t>feedback </a:t>
            </a:r>
            <a:r>
              <a:rPr lang="en-US" sz="3200" b="1" dirty="0" smtClean="0">
                <a:latin typeface="+mj-lt"/>
              </a:rPr>
              <a:t>(immediate rewards from </a:t>
            </a:r>
            <a:r>
              <a:rPr lang="en-US" sz="3200" b="1" dirty="0">
                <a:latin typeface="+mj-lt"/>
              </a:rPr>
              <a:t>successes and </a:t>
            </a:r>
            <a:r>
              <a:rPr lang="en-US" sz="3200" b="1" dirty="0" smtClean="0">
                <a:latin typeface="+mj-lt"/>
              </a:rPr>
              <a:t>achievements).</a:t>
            </a:r>
          </a:p>
          <a:p>
            <a:pPr lvl="1"/>
            <a:endParaRPr lang="en-US" sz="3200" b="1" dirty="0">
              <a:latin typeface="+mj-lt"/>
            </a:endParaRPr>
          </a:p>
          <a:p>
            <a:pPr lvl="1"/>
            <a:r>
              <a:rPr lang="en-US" sz="3200" b="1" dirty="0" smtClean="0">
                <a:latin typeface="+mj-lt"/>
              </a:rPr>
              <a:t>Own the work you have done. Your energy will energize your students!</a:t>
            </a:r>
            <a:endParaRPr lang="en-US" sz="3200" b="1" dirty="0">
              <a:latin typeface="+mj-lt"/>
            </a:endParaRPr>
          </a:p>
          <a:p>
            <a:pPr marL="342900" lvl="1" indent="-342900">
              <a:spcBef>
                <a:spcPts val="800"/>
              </a:spcBef>
              <a:buClrTx/>
              <a:buNone/>
            </a:pPr>
            <a:endParaRPr lang="en-US" sz="3300" b="1" dirty="0" smtClean="0"/>
          </a:p>
          <a:p>
            <a:pPr marL="342900" lvl="1" indent="-342900">
              <a:spcBef>
                <a:spcPts val="800"/>
              </a:spcBef>
              <a:buClrTx/>
              <a:buNone/>
            </a:pPr>
            <a:endParaRPr lang="en-US" sz="33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9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Putting it all together: Impact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algn="ctr">
              <a:spcBef>
                <a:spcPts val="0"/>
              </a:spcBef>
            </a:pPr>
            <a:r>
              <a:rPr lang="en-US" sz="2800" dirty="0" smtClean="0">
                <a:latin typeface="+mj-lt"/>
              </a:rPr>
              <a:t>What’s in it for the teacher?</a:t>
            </a:r>
          </a:p>
          <a:p>
            <a:pPr marL="0">
              <a:spcBef>
                <a:spcPts val="0"/>
              </a:spcBef>
            </a:pPr>
            <a:endParaRPr lang="en-US" sz="1800" dirty="0" smtClean="0"/>
          </a:p>
          <a:p>
            <a:pPr marL="0" lvl="1">
              <a:spcBef>
                <a:spcPts val="0"/>
              </a:spcBef>
            </a:pPr>
            <a:r>
              <a:rPr lang="en-US" sz="2800" dirty="0" smtClean="0"/>
              <a:t>Your students will be engaged in lessons which will limit behavioral issues.</a:t>
            </a:r>
          </a:p>
          <a:p>
            <a:pPr marL="0" lvl="1">
              <a:spcBef>
                <a:spcPts val="0"/>
              </a:spcBef>
            </a:pPr>
            <a:endParaRPr lang="en-US" sz="2800" dirty="0" smtClean="0"/>
          </a:p>
          <a:p>
            <a:pPr marL="0" lvl="1">
              <a:spcBef>
                <a:spcPts val="0"/>
              </a:spcBef>
            </a:pPr>
            <a:r>
              <a:rPr lang="en-US" sz="2800" dirty="0" smtClean="0"/>
              <a:t>Your students will perform at a high level and score higher on assessments.</a:t>
            </a:r>
          </a:p>
        </p:txBody>
      </p:sp>
    </p:spTree>
    <p:extLst>
      <p:ext uri="{BB962C8B-B14F-4D97-AF65-F5344CB8AC3E}">
        <p14:creationId xmlns:p14="http://schemas.microsoft.com/office/powerpoint/2010/main" val="212397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Putting it all together: Impact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marL="0" algn="ctr">
              <a:spcBef>
                <a:spcPts val="0"/>
              </a:spcBef>
            </a:pPr>
            <a:r>
              <a:rPr lang="en-US" sz="3500" dirty="0">
                <a:latin typeface="+mj-lt"/>
              </a:rPr>
              <a:t>What’s in it for the students? </a:t>
            </a:r>
            <a:endParaRPr lang="en-US" sz="3500" dirty="0" smtClean="0">
              <a:latin typeface="+mj-lt"/>
            </a:endParaRPr>
          </a:p>
          <a:p>
            <a:pPr marL="0" algn="ctr">
              <a:spcBef>
                <a:spcPts val="0"/>
              </a:spcBef>
            </a:pPr>
            <a:r>
              <a:rPr lang="en-US" sz="1900" dirty="0" smtClean="0">
                <a:latin typeface="+mj-lt"/>
              </a:rPr>
              <a:t>(</a:t>
            </a:r>
            <a:r>
              <a:rPr lang="en-US" sz="1900" dirty="0">
                <a:latin typeface="+mj-lt"/>
              </a:rPr>
              <a:t>IMO: THE MOST IMPORTANT</a:t>
            </a:r>
            <a:r>
              <a:rPr lang="en-US" sz="1900" dirty="0" smtClean="0">
                <a:latin typeface="+mj-lt"/>
              </a:rPr>
              <a:t>)</a:t>
            </a:r>
          </a:p>
          <a:p>
            <a:pPr marL="0" algn="ctr">
              <a:spcBef>
                <a:spcPts val="0"/>
              </a:spcBef>
            </a:pPr>
            <a:endParaRPr lang="en-US" sz="2800" dirty="0">
              <a:latin typeface="+mj-lt"/>
            </a:endParaRPr>
          </a:p>
          <a:p>
            <a:pPr marL="0" lvl="1">
              <a:spcBef>
                <a:spcPts val="0"/>
              </a:spcBef>
            </a:pPr>
            <a:r>
              <a:rPr lang="en-US" sz="3000" b="1" dirty="0"/>
              <a:t>Your students will build self-efficacy  and feel confident in an environment that they didn’t  prior to the implementation of </a:t>
            </a:r>
            <a:r>
              <a:rPr lang="en-US" sz="3000" b="1" dirty="0" err="1"/>
              <a:t>gamifiaction</a:t>
            </a:r>
            <a:r>
              <a:rPr lang="en-US" sz="3000" b="1" dirty="0"/>
              <a:t> in your class</a:t>
            </a:r>
            <a:r>
              <a:rPr lang="en-US" sz="3000" b="1" dirty="0" smtClean="0"/>
              <a:t>.</a:t>
            </a:r>
          </a:p>
          <a:p>
            <a:pPr marL="0" lvl="1">
              <a:spcBef>
                <a:spcPts val="0"/>
              </a:spcBef>
            </a:pPr>
            <a:endParaRPr lang="en-US" sz="3000" b="1" dirty="0"/>
          </a:p>
          <a:p>
            <a:pPr marL="0" lvl="1">
              <a:spcBef>
                <a:spcPts val="0"/>
              </a:spcBef>
            </a:pPr>
            <a:r>
              <a:rPr lang="en-US" sz="3000" b="1" dirty="0"/>
              <a:t>Your students will feel a sense of achievement that will have them energized and hungry to achieve more.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47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451</TotalTime>
  <Words>291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Gamification</vt:lpstr>
      <vt:lpstr>Putting it all together: Activities</vt:lpstr>
      <vt:lpstr>Putting it all together: Ownership</vt:lpstr>
      <vt:lpstr>Putting it all together: Design</vt:lpstr>
      <vt:lpstr>Putting it all together: IN-practice</vt:lpstr>
      <vt:lpstr>Putting it all together: Impact</vt:lpstr>
      <vt:lpstr>Putting it all together: Impact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jeffhardenii</dc:creator>
  <cp:lastModifiedBy>gilmore</cp:lastModifiedBy>
  <cp:revision>38</cp:revision>
  <dcterms:created xsi:type="dcterms:W3CDTF">2013-07-18T01:13:17Z</dcterms:created>
  <dcterms:modified xsi:type="dcterms:W3CDTF">2014-05-01T18:49:22Z</dcterms:modified>
</cp:coreProperties>
</file>