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73" r:id="rId3"/>
    <p:sldId id="274" r:id="rId4"/>
    <p:sldId id="258" r:id="rId5"/>
    <p:sldId id="257" r:id="rId6"/>
    <p:sldId id="266" r:id="rId7"/>
    <p:sldId id="267" r:id="rId8"/>
    <p:sldId id="259" r:id="rId9"/>
    <p:sldId id="268" r:id="rId10"/>
    <p:sldId id="269" r:id="rId11"/>
    <p:sldId id="260" r:id="rId12"/>
    <p:sldId id="270" r:id="rId13"/>
    <p:sldId id="271" r:id="rId14"/>
    <p:sldId id="265" r:id="rId15"/>
    <p:sldId id="261" r:id="rId16"/>
    <p:sldId id="262" r:id="rId17"/>
    <p:sldId id="264" r:id="rId18"/>
    <p:sldId id="263" r:id="rId19"/>
    <p:sldId id="277" r:id="rId20"/>
    <p:sldId id="276" r:id="rId21"/>
    <p:sldId id="272" r:id="rId2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974" y="-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E6399-2DBD-4A4B-8E6D-F5E44A3E0749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2CEF7-292E-4A8D-9EB0-613C4F44B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97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Debbie to present on introduction infographic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2CEF7-292E-4A8D-9EB0-613C4F44BA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27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Social connection</a:t>
            </a:r>
            <a:r>
              <a:rPr lang="en-US" baseline="0" dirty="0" smtClean="0"/>
              <a:t> and sense of community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2CEF7-292E-4A8D-9EB0-613C4F44BA5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20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Last 5 min of session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2CEF7-292E-4A8D-9EB0-613C4F44BA5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98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57800" y="203199"/>
            <a:ext cx="1485900" cy="87416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300" y="205231"/>
            <a:ext cx="5029200" cy="8737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0" y="2737280"/>
            <a:ext cx="1485900" cy="2438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0F23278-C434-4A12-A07E-383C6B0B7930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F64A4D-4D91-44AF-A634-9883AACE232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42900" y="2737280"/>
            <a:ext cx="4743450" cy="24384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3278-C434-4A12-A07E-383C6B0B7930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64A4D-4D91-44AF-A634-9883AACE23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300" y="196425"/>
            <a:ext cx="5029200" cy="87416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57800" y="196425"/>
            <a:ext cx="1467035" cy="8741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72100" y="366185"/>
            <a:ext cx="125730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3278-C434-4A12-A07E-383C6B0B7930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7F64A4D-4D91-44AF-A634-9883AACE23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3278-C434-4A12-A07E-383C6B0B7930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64A4D-4D91-44AF-A634-9883AACE23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57800" y="203199"/>
            <a:ext cx="1485900" cy="8741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300" y="205231"/>
            <a:ext cx="5029200" cy="873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2100" y="3856369"/>
            <a:ext cx="1200151" cy="219456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F23278-C434-4A12-A07E-383C6B0B7930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7F64A4D-4D91-44AF-A634-9883AACE232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85750" y="3856369"/>
            <a:ext cx="4743450" cy="219456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292096"/>
            <a:ext cx="3028950" cy="5876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292096"/>
            <a:ext cx="3028950" cy="5876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3278-C434-4A12-A07E-383C6B0B7930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64A4D-4D91-44AF-A634-9883AACE232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96584"/>
            <a:ext cx="3030141" cy="853016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251200"/>
            <a:ext cx="3030141" cy="49170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96584"/>
            <a:ext cx="3031331" cy="853016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251200"/>
            <a:ext cx="3031331" cy="49170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3278-C434-4A12-A07E-383C6B0B7930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64A4D-4D91-44AF-A634-9883AACE232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3278-C434-4A12-A07E-383C6B0B7930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64A4D-4D91-44AF-A634-9883AACE232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" y="201225"/>
            <a:ext cx="6623852" cy="87416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3278-C434-4A12-A07E-383C6B0B7930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64A4D-4D91-44AF-A634-9883AACE23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57800" y="201168"/>
            <a:ext cx="1485900" cy="87416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14300" y="203200"/>
            <a:ext cx="5029200" cy="873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6401"/>
            <a:ext cx="4400550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69814" y="2840736"/>
            <a:ext cx="1255014" cy="3755136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3278-C434-4A12-A07E-383C6B0B7930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F64A4D-4D91-44AF-A634-9883AACE232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369814" y="609600"/>
            <a:ext cx="1256745" cy="2231136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5257800" y="201168"/>
            <a:ext cx="1485900" cy="87416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" y="203200"/>
            <a:ext cx="5029200" cy="87376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2100" y="2844800"/>
            <a:ext cx="1257300" cy="39624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3278-C434-4A12-A07E-383C6B0B7930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64A4D-4D91-44AF-A634-9883AACE232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372100" y="613664"/>
            <a:ext cx="1257300" cy="2231136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4300" y="2179962"/>
            <a:ext cx="6623852" cy="67273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300" y="203201"/>
            <a:ext cx="6610535" cy="17952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0" y="474463"/>
            <a:ext cx="6285945" cy="14058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2292095"/>
            <a:ext cx="6305920" cy="587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8166" y="8475133"/>
            <a:ext cx="16002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70F23278-C434-4A12-A07E-383C6B0B7930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8475133"/>
            <a:ext cx="25146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76010" y="8473440"/>
            <a:ext cx="437225" cy="36576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27F64A4D-4D91-44AF-A634-9883AACE232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frm=1&amp;source=images&amp;cd=&amp;cad=rja&amp;uact=8&amp;docid=RSoB6IWmTJuM_M&amp;tbnid=dSCLQP79CZUICM:&amp;ved=0CAUQjRw&amp;url=http://www.casinoadvisor.com/playtech-x-men-video-slot-game.html&amp;ei=2WfXU5WpLo2byASsvYKYBQ&amp;psig=AFQjCNEmc8Ta90lEM0hz-3T3wlKlncWxwQ&amp;ust=1406711874520725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rezi.com/qkmdwrfvitro/?utm_campaign=share&amp;utm_medium=copy&amp;rc=ex0share" TargetMode="External"/><Relationship Id="rId4" Type="http://schemas.openxmlformats.org/officeDocument/2006/relationships/hyperlink" Target="http://lyceumoflouisville.weebly.com/gamification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Gamified</a:t>
            </a:r>
            <a:r>
              <a:rPr lang="en-US" dirty="0" smtClean="0"/>
              <a:t> Classrooms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70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0070" indent="-514350">
              <a:buFont typeface="+mj-lt"/>
              <a:buAutoNum type="arabicPeriod" startAt="6"/>
            </a:pPr>
            <a:r>
              <a:rPr lang="en-US" dirty="0"/>
              <a:t>Components</a:t>
            </a:r>
          </a:p>
          <a:p>
            <a:pPr marL="662940" lvl="1" indent="-342900">
              <a:buAutoNum type="arabicPeriod"/>
            </a:pPr>
            <a:r>
              <a:rPr lang="en-US" dirty="0"/>
              <a:t>Progress bars, leveling </a:t>
            </a:r>
            <a:r>
              <a:rPr lang="en-US" dirty="0" smtClean="0"/>
              <a:t>up, announcements, rewards, daily </a:t>
            </a:r>
            <a:r>
              <a:rPr lang="en-US" dirty="0"/>
              <a:t>feedback on Excel </a:t>
            </a:r>
            <a:r>
              <a:rPr lang="en-US" dirty="0" smtClean="0"/>
              <a:t>sheet, active participation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50" y="4800600"/>
            <a:ext cx="4800600" cy="399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81600" y="609600"/>
            <a:ext cx="1444959" cy="2231136"/>
          </a:xfrm>
        </p:spPr>
        <p:txBody>
          <a:bodyPr/>
          <a:lstStyle/>
          <a:p>
            <a:r>
              <a:rPr lang="en-US" dirty="0" smtClean="0"/>
              <a:t>The Mutant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19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406401"/>
            <a:ext cx="4629150" cy="5384799"/>
          </a:xfrm>
        </p:spPr>
        <p:txBody>
          <a:bodyPr>
            <a:normAutofit lnSpcReduction="10000"/>
          </a:bodyPr>
          <a:lstStyle/>
          <a:p>
            <a:pPr marL="502920" indent="-457200">
              <a:buFont typeface="+mj-lt"/>
              <a:buAutoNum type="arabicPeriod" startAt="7"/>
            </a:pPr>
            <a:r>
              <a:rPr lang="en-US" dirty="0" smtClean="0"/>
              <a:t>Classrooms 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 smtClean="0"/>
              <a:t>Physically a large team, but students do small group work often.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 smtClean="0"/>
              <a:t>Wall space, Excel sheet, JCPS Online, Whiteboard, AB Tutor, Projector, Cloud</a:t>
            </a:r>
          </a:p>
          <a:p>
            <a:pPr marL="320040" lvl="1" indent="0">
              <a:buNone/>
            </a:pPr>
            <a:endParaRPr lang="en-US" dirty="0" smtClean="0"/>
          </a:p>
          <a:p>
            <a:pPr marL="502920" indent="-457200">
              <a:buFont typeface="+mj-lt"/>
              <a:buAutoNum type="arabicPeriod" startAt="7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84800"/>
            <a:ext cx="4489986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81600" y="609600"/>
            <a:ext cx="1444959" cy="2231136"/>
          </a:xfrm>
        </p:spPr>
        <p:txBody>
          <a:bodyPr/>
          <a:lstStyle/>
          <a:p>
            <a:r>
              <a:rPr lang="en-US" dirty="0" smtClean="0"/>
              <a:t>The Mutant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25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0070" indent="-514350">
              <a:buFont typeface="+mj-lt"/>
              <a:buAutoNum type="arabicPeriod" startAt="8"/>
            </a:pPr>
            <a:r>
              <a:rPr lang="en-US" dirty="0"/>
              <a:t>Costs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/>
              <a:t>Snacks, </a:t>
            </a:r>
            <a:r>
              <a:rPr lang="en-US" dirty="0" smtClean="0"/>
              <a:t>soda, cupcakes = tangibles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 smtClean="0"/>
              <a:t>Very low budget. Each snack/soda &lt;$0.50 </a:t>
            </a:r>
          </a:p>
          <a:p>
            <a:pPr marL="77724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s://encrypted-tbn3.gstatic.com/images?q=tbn:ANd9GcQRZVhdLEXYH19peDvrYpajitZer4W9MGnS0LlGGVCGlDcno0mnM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00600"/>
            <a:ext cx="4648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81600" y="609600"/>
            <a:ext cx="1444959" cy="2231136"/>
          </a:xfrm>
        </p:spPr>
        <p:txBody>
          <a:bodyPr/>
          <a:lstStyle/>
          <a:p>
            <a:r>
              <a:rPr lang="en-US" dirty="0" smtClean="0"/>
              <a:t>The Mutant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75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00"/>
            <a:ext cx="4588669" cy="5130800"/>
          </a:xfrm>
        </p:spPr>
        <p:txBody>
          <a:bodyPr>
            <a:normAutofit fontScale="77500" lnSpcReduction="20000"/>
          </a:bodyPr>
          <a:lstStyle/>
          <a:p>
            <a:pPr marL="560070" indent="-514350">
              <a:buFont typeface="+mj-lt"/>
              <a:buAutoNum type="arabicPeriod" startAt="9"/>
            </a:pPr>
            <a:r>
              <a:rPr lang="en-US" dirty="0" smtClean="0"/>
              <a:t>Outcomes</a:t>
            </a:r>
            <a:endParaRPr lang="en-US" dirty="0"/>
          </a:p>
          <a:p>
            <a:pPr marL="777240" lvl="1" indent="-457200">
              <a:buFont typeface="+mj-lt"/>
              <a:buAutoNum type="arabicPeriod"/>
            </a:pPr>
            <a:r>
              <a:rPr lang="en-US" dirty="0"/>
              <a:t>Following instructions, accountability, </a:t>
            </a:r>
            <a:r>
              <a:rPr lang="en-US" dirty="0" smtClean="0"/>
              <a:t>engagement</a:t>
            </a:r>
            <a:endParaRPr lang="en-US" dirty="0"/>
          </a:p>
          <a:p>
            <a:pPr marL="777240" lvl="1" indent="-457200">
              <a:buFont typeface="+mj-lt"/>
              <a:buAutoNum type="arabicPeriod"/>
            </a:pPr>
            <a:r>
              <a:rPr lang="en-US" dirty="0"/>
              <a:t>PowerPoints </a:t>
            </a:r>
            <a:r>
              <a:rPr lang="en-US" dirty="0" smtClean="0"/>
              <a:t>(PP) and </a:t>
            </a:r>
            <a:r>
              <a:rPr lang="en-US" dirty="0"/>
              <a:t>class division awarded. Some categories manage data specifically to behavior (i.e. attendance, strikes, </a:t>
            </a:r>
            <a:r>
              <a:rPr lang="en-US" dirty="0" err="1"/>
              <a:t>etc</a:t>
            </a:r>
            <a:r>
              <a:rPr lang="en-US" dirty="0" smtClean="0"/>
              <a:t>)</a:t>
            </a:r>
            <a:endParaRPr lang="en-US" dirty="0"/>
          </a:p>
          <a:p>
            <a:pPr marL="777240" lvl="1" indent="-457200">
              <a:buFont typeface="+mj-lt"/>
              <a:buAutoNum type="arabicPeriod"/>
            </a:pPr>
            <a:r>
              <a:rPr lang="en-US" dirty="0"/>
              <a:t>Accountability, Engagement, Collaboration, Respect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62438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213601"/>
            <a:ext cx="1750219" cy="175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81600" y="609600"/>
            <a:ext cx="1444959" cy="2231136"/>
          </a:xfrm>
        </p:spPr>
        <p:txBody>
          <a:bodyPr/>
          <a:lstStyle/>
          <a:p>
            <a:r>
              <a:rPr lang="en-US" dirty="0" smtClean="0"/>
              <a:t>The Mutant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80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MIKe’s</a:t>
            </a:r>
            <a:r>
              <a:rPr lang="en-US" dirty="0" smtClean="0"/>
              <a:t> game starts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66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03200"/>
            <a:ext cx="6343095" cy="1405859"/>
          </a:xfrm>
        </p:spPr>
        <p:txBody>
          <a:bodyPr/>
          <a:lstStyle/>
          <a:p>
            <a:r>
              <a:rPr lang="en-US" dirty="0" smtClean="0"/>
              <a:t>Professional growth and effectiveness system (</a:t>
            </a:r>
            <a:r>
              <a:rPr lang="en-US" dirty="0" err="1" smtClean="0"/>
              <a:t>pges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613988"/>
            <a:ext cx="6353175" cy="751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wgHBhUIBxQUFRQXGSAYGBgXGRwdHxweHhwfHhscIxsZHCggJCYlHRsaIjUjJSkrMS4wHR81ODYtPystLi4BCgoKDg0OGxAQGywmICYvLC0wLSwvLDQ4NC8vLCwsODQ3NCwsLCw0Mi8sLCwsLS8sLCwvLC8sLC80LSwsNCwsN//AABEIANgA6QMBEQACEQEDEQH/xAAcAAEBAAIDAQEAAAAAAAAAAAAABwUGAQMEAgj/xAA/EAACAQEFBAYHBwMDBQAAAAAAAQIDBAUGETEhQVFhBxIicYGRFSNCUmKhsRMUMkNygtFTwcIkM/BjkrLh8f/EABsBAQACAwEBAAAAAAAAAAAAAAAFBgMEBwIB/8QANxEBAAECAwQIBQQCAQUAAAAAAAECAwQFERIxQVETISJhcYGR0QahscHwFDJC4VJygiMkM0Ni/9oADAMBAAIRAxEAPwC4gAAAAAAAAAAAAAAAAAAAAAAAAAAAAAOm2Wuz2Kzu0WycYQWspPJLzPlVUUxrLJatV3aootxMzPCEzxR0nylnZsOrL/qzX/jF/WXkR17G8LfquGXfDERpXi5/4x959vV7OjLGNS3Sd0XtNyqbXTnJ5uW9xbe9arlmtyPeExE1direwfEOT02v+4sRpTumI4d/v3+KjG+qQAAAAAAAAAAAAAAAAAAAAAAAAAAAABq2LMb3bh5OgvW1v6cXp+p7u7XlvNa9iabfVvlNZZkl/G9r9tHOePhz+iP4gxFeWILR9reM80vwwWyMe5f3ebIq7equTrUv2By6xg6dm1HjM758/wAhiTG3lT6PcByoyhfF9RakspU6b3b1KXPeo7t/AksLhdO3X6KTnmfRVE4fDz1bqqvtH3n0UwkFPAAAAAAAAAAAAAAAAAAAAAAAAAAA669elZqLrWiSjGKzcpPJJcW2fJmIjWXqiiquqKaY1meEJXjDpJq2hysWHm4x0dbST/Sty5vb3Ebfxkz1Ueq7ZV8N00aXMV1z/jw8+fhu8U5lKU5OU3m3tbZoLbEREaQRi5S6sdrYJmIjWVbwBgKNgUb0vqOdXWFN6Q4N/Fy3d+kphsLs9qveoud59N7Wxh57PGefdHd9fDfQzeVQAAAAAAAAAAAAAAAAAAAAAAAAAADGX/ftguCxferwll7sV+KT4Jf30RjuXabca1NzBYC9jLmxajxnhHiimK8XXhiStlVfUpJ9mlF7O9v2nz8siIvYiq7PXu5OiZblFjA09nrq41T9uUNeMCWcwjKc1CCbb2JLew+TMRGsrB0fYGjdUY3neyTrPbCD0p8/1fQlcNhdjtVb1BzvPJxEzYsT2OM8/wCvq343VYAAAAAAAAAAAAAAAAAAAAAAAAAAA1fGWM7Jhuj9lDKpXa7MM9Pik9y5av5rWv4im1GnFNZVk13HVbU9VEb5+0fnV8kVve9bZfFudsvCblJ+SW5JblyIiuuqudanQ8LhbWGtxbtRpH51y8R5bLmKcpdWO1h8mdOuVh6PMEK6oK872jnXe2MX+WuP6voSuFw2x2qt6g55nc4iZsWJ7HGef9fVvpuqwAAAAAAAAAAAAAAAAAAAAAAAAAABoWO8e07pUruudqVfSU9VT/s5ctFv4GliMVFHZp3rPk2Q1YjS9fjSjhHGfaPrw5pBXrVbRWdavJylJ5tt5tvi2yKmZmdZXyiimimKaY0iOEPgPYBXOjnBKsEI3ve8fWvbTg/YXvNe9y3d+kphcNs9ureomfZ300zh7E9njPPuju+vhvoZvKoAAAAAAAAAAAAAAAAAAAAAAAAAABMcfdIHV6113BLbpOtF6cVB/wCXlxI7E4v+NHquWS/D+ul/FR4Uz9Z9vXklxHLoAAKj0bYJ6vVvq947daUH8ptfRePAkcJhv51eSl5/neuuGsT3VT9o+/pzU4kVNAAAAAAAAAAAAAAAAAAAAAAAAABw2orNgiNUl6QMeStrldVySypaTqL2+MYv3eL9ru1i8Titrs0bua9ZJkMWtL+IjtcKeXfPf9PHdOzRWwAAUDo2wZ6SqK970j6mL7EH7bW9/Cn5vlnnvYXDbXbq3Krn+c9BE4ezPanfPKPefl4q+SihgAAAAAAAAAAAAAAAAAAAAAAAAA4lJRj1pbEg+xGvVCQ9IWOXeUpXXc8sqOk5r8zkvh+vdrFYnFbXZp3L5keRxY0v347fCOX9/TxT80lpAAG24BwjPEVs+8WvNWeD7T0679xP6vcu82cNh+knWdyCzvN4wVvYo/8AJO7u7/ZcKVOFGmqVJJRSySWxJLRJExEadUOb1VTVM1VTrMvo+vgAAAAAAAAAAAAAAAAAAAAAAAAcNpLNg3pD0h44d5SldV0S9Stk5r8zkvh+vdrFYrE7XZp3L7keR9BEX78dvhHL+/p4p+aS0gADM4Uw9acR3qrJQzUFtqT3Rj/L0S/hmWzam7VpCOzLMLeCszcq38I5z7c19u2wWa7LDGxWKKjCCyS+r729rZN0UxTGzDmGIv3L9yblydZl6T0wgAAAAAAAAAAAAAAAAAAAAAAAAAknSNjd22UrnueXq1sqVF7fGKfu8Xv7tYvFYna7FO5eshyToojEX47XCOXfPfy5eO6dmitgAA9N22C0XnboWKxrrTm8kvq+5LNvuPVFM1Tsww4i/RYtzduTpEL9ha4LNh26o2OhtlrOe+Ut77tyXAm7NqLdOkOXZjj68bem5Vu4Ryj83swZWgAAAAAAAAAAAAAAAAAAAAAAAAACY9JONup1rluiW3SrNbuME/q/DiR2LxP8KfNccgyTXTE3476Y+8/b15JcRy6gAAk28kHzXRbejrCauGw/fLav9RUW34I7o9+9+W7bL4Wx0cazvlzrPs2/V3Ojtz2KfnPP29W5G2r4AAAAAAAAAAAAAAAAAAAAAAAAANB6SMZei6Tum7Jeuku3Jflp/wCTXktvA0sViNiNines+QZN+oqjEXo7Ebo5z7R8/VHiKX8AAAKN0WYU+9VlflvXYi/VJ+1JPbPui9Ofcb+Dsazt1eSpfEma9HT+ltT1z+7ujl58e7xVkk1GAAAAAAAAAAAAAAAAAAAAAAAAABqePcXU8O2L7CzNO0TXZXurTrtfRb33M1sTiOjjSN6cyXKKsbc2q/2Rv7+735IdVqTrVXVqtuUm229rbe1tshpnXrl0immKYimmNIh8h6AAGfwXhypiS+FZ9qpx7VSXCOei5y0Xi9xmsWZu1acOKLzbMacDYmv+U9VMd/tHH04r5Z6FKzUI0LOlGMUlFLRJaIm4iIjSHL666q6pqqnWZ65dh9eQAAAAAAAAAAAAAAAAAAAAAAAAwuK8Q2bDl1u119snspw3yl/C1b/9GK9ei1TrKQy3L7mOvRbp6o4zyj35IJed4Wm9LdK222XWnN5t/RLklsyISuua52pdPw+Ht4e3Fq3GkQ8p5ZwAB22SzVrZaY2ayxcpyeUUt7Z9ppmqdIY7t2i1RNdc6RHXMv0BhK4KOHLnjY6e2b7VSXvSevgtF/8ASbs2ot06OW5nmFWNvzcnduiOUfm9mjMjwAAAAAAAAAAAAMbiG+rJcF2St1sexbIx3yluiv8AmxZsx3bkW6dqW5gcFcxl6LVvznlHN5MOYrunEMMrHPKpltpy2SXhvXNZnm1foubt/Jmx+U4nBz/1I7P+Ubv682dMyNAAAAAAAAPLed4Wa67BO222XVhBZt/RLm3sSPNdcURtSzYfD3MRci1bjWZQHFF/2nEV6ytlp2R0hDdGO5d/F735EJeuzcq1l1HLsBbwVmLdG/jPOfzcxBib4AAAVfoowx93oenbau1JZUk1pHRz/douWfEk8FY0jbnyUf4lzPbq/S256o/d3zy8uPf4KQb6ogAAAAAAAAAAAAAI30uQvX03Gds/2MsqOWi95P4s/lkRONivb693Bf8A4Yqw/wCnmLf7/wCX28vvq0WE5U5qdNtNPNNbGmtHmaazTEVRpO5v2Geky22HKz30nWh76/GvPZLxyfM3bWNqp6q+tV8w+GbV3WvDzszy4f1847lSui+LvvmzfeLtqRmt+Wq5NPavEkqLlNca0ypeKwd7C17F6mYn83S9x7awAAAAOJSUI9aTyS2tsPsRMzpCH9IWLJYgt/3ayP8A09N9n45adf6pcu8h8Vf6SdI3Q6PkeUxg7e3X++rf3Ry9+/waiaqeAAADY8C4cliK+VTqL1MO1VfLdHvk/lm9xnw9npK9OHFEZzmMYLD7Ufunqp9/L66L1CEacFCCSSWSS3LgTbmMzMzrL6D4AAAAAAAAAAAAAA8F93TZb7u2VgtyzjLfvi90lzR4uW4rp2ZbOExdzC3Yu2564+ccpQPEdxWvD95uxWzvjJaSjua/jcQl21NurZl1DAY63jLMXbfnHKeTFmNuvRYLdarutKtNhnKE1o4vLw5rkz7TVNM6xLDesW79E0XKYmOUqXhnpQpzys+IY9V6fawWz90VtXfHPuRI2sbwr9VPzD4XmNa8LOv/AMz9p9/VR7LaaFroKvZZRnB6Si00/FG/ExMawqVy3XbqmiuJiY4S7T68AACZdKeLOpF3Dd72v/eknu/p/wA+XEjsZf8A/XT5rj8N5TrMYu7H+sff29eSWkcuoAAAfdClUtFaNGim5SajFLe28kvMREzOkPNddNFM1VTpEdcv0Dg+4KeHbljZFk5vtVJcZPXwWi7icsWot0aOWZpj6sbiJucN0R3f3vlmzMjgAAAAAAAAAAAAAAABhcWYdsuJLsdlr7JrbTnvjL+HvX8Iw3rMXadJSOWZjcwN7bp64nfHOPfl7IJel32m6rfKxW2PVnF5NfRrimtuZC10TROzLp2HxFvEW4u251iXlPLOAZO47/vO4a/2t21HHjF7Yy746eOvMyW7tdudaZaWMy/D4unZu069/GPP8hVcM9I923plZ7zyoVXszb7Enylu7pebJKzjKa+qrqlScw+HL+H1rs9un5x5cfL0huyaazRuK41jHuJ44curKhtr1M1TXDjN8l83lzNbE3+jp6t8pnJcrnG3u1+ynf7ef08kKqTnVqOpUbbbzbe1tvVtkNM6ul00xTGkbnyHoAAAKV0SYc+0qu/bWtkc40s970lLw0XPPgSGCs69ufJT/ifMdmIwtE9c9dXhwj7z5KqSSkgAAAAAAAAAAAAAAAAAA1bHeEqWJLF9rQyVoguxL3l7j5cHufezWxGHi7Gsb01k2bVYG5s1ddE745d8ffn6IZXo1LPWdGunGUXk09jTWqIaYmJ0l0miumumKqZ1iXwHsAAbHhrGl7Yfap0pfaUv6c9q/a9Y+GzkzPaxNdvdu5IjMMlw2M66o0q/yj78/r3sbiC+LTft6zt9r1lpHPZGK0iu75vN7zHduTcq2pbmBwdGEsxao4cec8/zwY48NsAAAMlh2561+3xC76HtPtP3Yr8UvL55LeZLVublUUw08fjKMJYqvVcN0c54R+cH6GsNkoWCxwsllWUIRUYrkv8AmpOU0xTGkOU3r1d65NyudZmdZd56YwAAAAAAAAAAAAAAAAAAAND6R8Gq9qLvW7I+viu1FfmJf5JacVs4GlisPtxtU71myHOf09UWL09id08p9p+W/mjhFOgAAAAAAAAAC0dFmHvRdz+kbSsqtZZrPWMPZXj+L/t4Etg7OxTtTvlzz4jzD9Rf6GiezR854+m71bubiuAAAAAAAAAAAAAAAAAAAAAAEt6TsGqHWv2647Na0F86iX18+JG4vD/zp810+Hs510wt6f8AWft7enJMiPXIAAAAAABseAsPu/7+jTqr1UO3U7lpH9z2d2fAz4a10lfciM6zD9Hhpqj909Ue/l9dF7SSWSJtzByAAAAAAAAAAAAAAAAAAAAAAA4aTWTAjPSNg70LX9JXdH1E3tS/Lk936Xu4acM4nFYfYnap3OhZDnH6qnobs9uPnHvHH15tHNNZAAAAAAL1gC4PQFwRhVWVWp26nJvSP7Vs78yaw1ro6OvfLmGd4/8AWYmZpns09Ue/n9NGymwiAAAAAAAAAAAAAAAAAAAAAAAAA67TQpWqzyoWiKlGSykno09UfJiJjSXu3cqt1RXROkxulCsc4Vq4bvDOlm6E36uXD4HzXzXjlDYixNqrudKyfNacda6+quN8feO76ejWTXTIAAAbj0YXB6Xv773XWdKjlJ85ewvNZ+HM2sJa269Z3Qr/AMRY/wDTYbo6Z7VfV5cfbzW4mHOQAAAAAAAAAAAAAAAAAAAAAAAAAAPJet22W9rBKxW6PWhJZPiuDT3NHmuiK6dmWfDYm5hrsXbc6TCBYow/asO3m7JadsXthPdKPHv4rc/BuEvWpt1aS6hl2YW8bZi5Rv4xyn83SxBib4BzCMpyUIJtvYkt4fJmIjWX6CwZccbguGFkf432qj4yevlsXgTli10dEQ5ZmuOnGYmq5w3R4R772cMyNAAAAAAAAAAAAAAAAAAAAAAAAAAAAYnE1w2XEV1ux2rY9YT3xluf8rejFdtRcp0lvZfj7mCvRco845x+bkCvi67Xc94SsNujlOPk1uae9MhK6Joq2ZdQwuKt4m1F23OsT+aPGeWw3boruL0nfn3+uvV0Mpd83+FeG2XhHibeDtbVe1O6Fc+JMf0GG6Kme1X1eXH13eq0ku54AAAAAAAAAAAAAAAAAAAAAAAAAAAAAANaxvhWjiW7soZRrw205f4vk/k9vFPXxFiLtPel8nzWrA3evronfH3jvj5oXaLJaLNbHY68ZKon1XHLbnwyIaaZidJ3ulUXqK6IuUz2ZjXXuX/B9yRuC4KdieXX/FUfGb18tke5Im7Fro6Ihy/NcbOMxNVzhujwj33+bNGZHAAAAAAAAAAAAAAAAAAAAAP/2Q=="/>
          <p:cNvSpPr>
            <a:spLocks noChangeAspect="1" noChangeArrowheads="1"/>
          </p:cNvSpPr>
          <p:nvPr/>
        </p:nvSpPr>
        <p:spPr bwMode="auto">
          <a:xfrm>
            <a:off x="47625" y="-192617"/>
            <a:ext cx="2286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25" y="5373188"/>
            <a:ext cx="317897" cy="52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61" y="3502947"/>
            <a:ext cx="317897" cy="52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61" y="2438399"/>
            <a:ext cx="317897" cy="52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00" y="8232765"/>
            <a:ext cx="317897" cy="52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22" y="6303503"/>
            <a:ext cx="317897" cy="52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23" y="7315200"/>
            <a:ext cx="317897" cy="52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5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50" y="203200"/>
            <a:ext cx="6285945" cy="1405859"/>
          </a:xfrm>
        </p:spPr>
        <p:txBody>
          <a:bodyPr/>
          <a:lstStyle/>
          <a:p>
            <a:r>
              <a:rPr lang="en-US" dirty="0"/>
              <a:t>Professional growth and effectiveness system (</a:t>
            </a:r>
            <a:r>
              <a:rPr lang="en-US" dirty="0" err="1"/>
              <a:t>pges</a:t>
            </a:r>
            <a:r>
              <a:rPr lang="en-US" dirty="0"/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5714999" cy="845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44" y="2718475"/>
            <a:ext cx="317897" cy="52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12" y="4064000"/>
            <a:ext cx="317897" cy="52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95" y="5169429"/>
            <a:ext cx="317897" cy="52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99" y="7414214"/>
            <a:ext cx="317897" cy="52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15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6028" y="203200"/>
            <a:ext cx="6285945" cy="1405859"/>
          </a:xfrm>
        </p:spPr>
        <p:txBody>
          <a:bodyPr/>
          <a:lstStyle/>
          <a:p>
            <a:r>
              <a:rPr lang="en-US" dirty="0"/>
              <a:t>Professional growth and effectiveness system (</a:t>
            </a:r>
            <a:r>
              <a:rPr lang="en-US" dirty="0" err="1"/>
              <a:t>pges</a:t>
            </a:r>
            <a:r>
              <a:rPr lang="en-US" dirty="0"/>
              <a:t>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5715000" cy="721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51677"/>
            <a:ext cx="317897" cy="52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5438018"/>
            <a:ext cx="317897" cy="52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705600"/>
            <a:ext cx="317897" cy="52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95" y="8229600"/>
            <a:ext cx="317897" cy="52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19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877" y="203200"/>
            <a:ext cx="6285945" cy="1405859"/>
          </a:xfrm>
        </p:spPr>
        <p:txBody>
          <a:bodyPr/>
          <a:lstStyle/>
          <a:p>
            <a:r>
              <a:rPr lang="en-US" dirty="0"/>
              <a:t>Professional growth and effectiveness system (</a:t>
            </a:r>
            <a:r>
              <a:rPr lang="en-US" dirty="0" err="1"/>
              <a:t>pges</a:t>
            </a:r>
            <a:r>
              <a:rPr lang="en-US" dirty="0"/>
              <a:t>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828801"/>
            <a:ext cx="4914899" cy="725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14" y="3657600"/>
            <a:ext cx="317897" cy="52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14" y="7924800"/>
            <a:ext cx="317897" cy="52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78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50" y="2292094"/>
            <a:ext cx="6305920" cy="654710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Players</a:t>
            </a:r>
          </a:p>
          <a:p>
            <a:pPr lvl="1"/>
            <a:r>
              <a:rPr lang="en-US" dirty="0" smtClean="0"/>
              <a:t>Informal</a:t>
            </a:r>
          </a:p>
          <a:p>
            <a:pPr lvl="1"/>
            <a:r>
              <a:rPr lang="en-US" dirty="0" smtClean="0"/>
              <a:t>Individually created</a:t>
            </a:r>
          </a:p>
          <a:p>
            <a:pPr lvl="1"/>
            <a:r>
              <a:rPr lang="en-US" dirty="0" smtClean="0"/>
              <a:t>Team supported</a:t>
            </a:r>
          </a:p>
          <a:p>
            <a:pPr lvl="1"/>
            <a:r>
              <a:rPr lang="en-US" dirty="0" smtClean="0"/>
              <a:t>Creating, Evaluating, Synthesizing…</a:t>
            </a:r>
          </a:p>
          <a:p>
            <a:pPr marL="365760" lvl="1" indent="0">
              <a:buNone/>
            </a:pPr>
            <a:endParaRPr lang="en-US" dirty="0" smtClean="0"/>
          </a:p>
          <a:p>
            <a:pPr marL="434340" indent="-342900"/>
            <a:r>
              <a:rPr lang="en-US" dirty="0" smtClean="0"/>
              <a:t>Team Moderator (Jackie)</a:t>
            </a:r>
          </a:p>
          <a:p>
            <a:pPr marL="708660" lvl="1" indent="-342900"/>
            <a:r>
              <a:rPr lang="en-US" dirty="0" smtClean="0"/>
              <a:t>Round robin through individual players on main screen</a:t>
            </a:r>
          </a:p>
          <a:p>
            <a:pPr marL="708660" lvl="1" indent="-342900"/>
            <a:r>
              <a:rPr lang="en-US" dirty="0" smtClean="0"/>
              <a:t>Provide examples for team to reference on main screen</a:t>
            </a:r>
          </a:p>
          <a:p>
            <a:pPr marL="708660" lvl="1" indent="-342900"/>
            <a:r>
              <a:rPr lang="en-US" dirty="0" smtClean="0"/>
              <a:t>Manage time (each problem must have at least 1 suggestion, but no more than 3 suggestions</a:t>
            </a:r>
            <a:r>
              <a:rPr lang="en-US" dirty="0" smtClean="0"/>
              <a:t>), approximately 6 minutes devoted to </a:t>
            </a:r>
            <a:r>
              <a:rPr lang="en-US" smtClean="0"/>
              <a:t>each fundamental</a:t>
            </a:r>
            <a:endParaRPr lang="en-US" dirty="0" smtClean="0"/>
          </a:p>
          <a:p>
            <a:pPr marL="434340" indent="-342900"/>
            <a:endParaRPr lang="en-US" dirty="0"/>
          </a:p>
          <a:p>
            <a:pPr marL="434340" indent="-342900"/>
            <a:r>
              <a:rPr lang="en-US" dirty="0" smtClean="0"/>
              <a:t>Tech Master (Debbie)</a:t>
            </a:r>
          </a:p>
          <a:p>
            <a:pPr marL="708660" lvl="1" indent="-342900"/>
            <a:r>
              <a:rPr lang="en-US" dirty="0" smtClean="0"/>
              <a:t>Will circulate around room assisting player needs and provide customized feedback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and discussion (D&amp;D)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35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Explanation of </a:t>
            </a:r>
            <a:r>
              <a:rPr lang="en-US" sz="4000" dirty="0" err="1" smtClean="0"/>
              <a:t>gamification</a:t>
            </a:r>
            <a:endParaRPr lang="en-US" sz="4000" dirty="0" smtClean="0"/>
          </a:p>
          <a:p>
            <a:r>
              <a:rPr lang="en-US" sz="4000" dirty="0" smtClean="0"/>
              <a:t>Example of classroom games</a:t>
            </a:r>
          </a:p>
          <a:p>
            <a:r>
              <a:rPr lang="en-US" sz="4000" dirty="0" smtClean="0"/>
              <a:t>Working skeletal outline to your own game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45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Please turn to your partners, left and right, and shake their hands.</a:t>
            </a:r>
          </a:p>
          <a:p>
            <a:endParaRPr lang="en-US" sz="2800" dirty="0" smtClean="0"/>
          </a:p>
          <a:p>
            <a:r>
              <a:rPr lang="en-US" sz="2800" dirty="0" smtClean="0"/>
              <a:t>Please introduce yourself by name (first and last), content area (</a:t>
            </a:r>
            <a:r>
              <a:rPr lang="en-US" sz="2800" dirty="0" err="1" smtClean="0"/>
              <a:t>ms</a:t>
            </a:r>
            <a:r>
              <a:rPr lang="en-US" sz="2800" dirty="0" smtClean="0"/>
              <a:t> science, </a:t>
            </a:r>
            <a:r>
              <a:rPr lang="en-US" sz="2800" dirty="0" err="1" smtClean="0"/>
              <a:t>hs</a:t>
            </a:r>
            <a:r>
              <a:rPr lang="en-US" sz="2800" dirty="0" smtClean="0"/>
              <a:t> math, 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grade, </a:t>
            </a:r>
            <a:r>
              <a:rPr lang="en-US" sz="2800" dirty="0" err="1" smtClean="0"/>
              <a:t>etc</a:t>
            </a:r>
            <a:r>
              <a:rPr lang="en-US" sz="2800" dirty="0" smtClean="0"/>
              <a:t>), and a hobby or interest (sky’s the limit).  20 sec/player</a:t>
            </a:r>
          </a:p>
          <a:p>
            <a:pPr marL="45720" indent="0">
              <a:buNone/>
            </a:pPr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First, the gathering…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28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r>
              <a:rPr lang="en-US" sz="5400" dirty="0"/>
              <a:t>Direct correlation </a:t>
            </a:r>
            <a:r>
              <a:rPr lang="en-US" sz="5400" dirty="0" smtClean="0"/>
              <a:t>in </a:t>
            </a:r>
            <a:r>
              <a:rPr lang="en-US" sz="5400" dirty="0"/>
              <a:t>doing well in the game and doing well academically</a:t>
            </a:r>
            <a:r>
              <a:rPr lang="en-US" sz="5400" dirty="0" smtClean="0"/>
              <a:t>!  </a:t>
            </a:r>
          </a:p>
          <a:p>
            <a:pPr marL="45720" indent="0">
              <a:buNone/>
            </a:pPr>
            <a:r>
              <a:rPr lang="en-US" sz="5400" dirty="0" smtClean="0"/>
              <a:t>But, it teaches more than doing well, it teaches the whole learner (respect, accountability, active participants/ citizens, collaboration).</a:t>
            </a:r>
            <a:endParaRPr lang="en-US" sz="5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90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93"/>
            <a:ext cx="6858000" cy="914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3453" y="7474070"/>
            <a:ext cx="6705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50" y="7391400"/>
            <a:ext cx="6305920" cy="16001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lyceumoflouisville.weebly.com/gamification.html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5"/>
              </a:rPr>
              <a:t>http://prezi.com/qkmdwrfvitro/?</a:t>
            </a:r>
            <a:r>
              <a:rPr lang="en-US" dirty="0" smtClean="0">
                <a:hlinkClick r:id="rId5"/>
              </a:rPr>
              <a:t>utm_campaign=share&amp;utm_medium=copy&amp;rc=ex0share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48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Autofit/>
          </a:bodyPr>
          <a:lstStyle/>
          <a:p>
            <a:pPr marL="788670" indent="-742950">
              <a:buFont typeface="+mj-lt"/>
              <a:buAutoNum type="arabicPeriod"/>
            </a:pPr>
            <a:r>
              <a:rPr lang="en-US" sz="4000" dirty="0" smtClean="0"/>
              <a:t>Players</a:t>
            </a:r>
          </a:p>
          <a:p>
            <a:pPr marL="788670" indent="-742950">
              <a:buFont typeface="+mj-lt"/>
              <a:buAutoNum type="arabicPeriod"/>
            </a:pPr>
            <a:r>
              <a:rPr lang="en-US" sz="4000" dirty="0" smtClean="0"/>
              <a:t>Behavior</a:t>
            </a:r>
          </a:p>
          <a:p>
            <a:pPr marL="788670" indent="-742950">
              <a:buFont typeface="+mj-lt"/>
              <a:buAutoNum type="arabicPeriod"/>
            </a:pPr>
            <a:r>
              <a:rPr lang="en-US" sz="4000" dirty="0" smtClean="0"/>
              <a:t>Aesthetics</a:t>
            </a:r>
          </a:p>
          <a:p>
            <a:pPr marL="788670" indent="-742950">
              <a:buFont typeface="+mj-lt"/>
              <a:buAutoNum type="arabicPeriod"/>
            </a:pPr>
            <a:r>
              <a:rPr lang="en-US" sz="4000" dirty="0" smtClean="0"/>
              <a:t>Dynamics</a:t>
            </a:r>
          </a:p>
          <a:p>
            <a:pPr marL="788670" indent="-742950">
              <a:buFont typeface="+mj-lt"/>
              <a:buAutoNum type="arabicPeriod"/>
            </a:pPr>
            <a:r>
              <a:rPr lang="en-US" sz="4000" dirty="0" smtClean="0"/>
              <a:t>Mechanics</a:t>
            </a:r>
          </a:p>
          <a:p>
            <a:pPr marL="788670" indent="-742950">
              <a:buFont typeface="+mj-lt"/>
              <a:buAutoNum type="arabicPeriod"/>
            </a:pPr>
            <a:r>
              <a:rPr lang="en-US" sz="4000" dirty="0" smtClean="0"/>
              <a:t>Components</a:t>
            </a:r>
          </a:p>
          <a:p>
            <a:pPr marL="788670" indent="-742950">
              <a:buFont typeface="+mj-lt"/>
              <a:buAutoNum type="arabicPeriod"/>
            </a:pPr>
            <a:r>
              <a:rPr lang="en-US" sz="4000" dirty="0" smtClean="0"/>
              <a:t>Classrooms</a:t>
            </a:r>
          </a:p>
          <a:p>
            <a:pPr marL="788670" indent="-742950">
              <a:buFont typeface="+mj-lt"/>
              <a:buAutoNum type="arabicPeriod"/>
            </a:pPr>
            <a:r>
              <a:rPr lang="en-US" sz="4000" dirty="0" smtClean="0"/>
              <a:t>Cost</a:t>
            </a:r>
          </a:p>
          <a:p>
            <a:pPr marL="788670" indent="-742950">
              <a:buFont typeface="+mj-lt"/>
              <a:buAutoNum type="arabicPeriod"/>
            </a:pPr>
            <a:r>
              <a:rPr lang="en-US" sz="4000" dirty="0" smtClean="0"/>
              <a:t>Outcomes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Gamification</a:t>
            </a:r>
            <a:r>
              <a:rPr lang="en-US" dirty="0" smtClean="0"/>
              <a:t> in the classroom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77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304800"/>
            <a:ext cx="4400550" cy="4978399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Players </a:t>
            </a:r>
          </a:p>
          <a:p>
            <a:pPr marL="731520" lvl="1" indent="-457200">
              <a:buAutoNum type="arabicPeriod"/>
            </a:pPr>
            <a:r>
              <a:rPr lang="en-US" dirty="0" smtClean="0"/>
              <a:t>Alternative School for misunderstood students</a:t>
            </a:r>
          </a:p>
          <a:p>
            <a:pPr marL="731520" lvl="1" indent="-457200">
              <a:buAutoNum type="arabicPeriod"/>
            </a:pPr>
            <a:r>
              <a:rPr lang="en-US" dirty="0" smtClean="0"/>
              <a:t>80-85% Free/Reduced</a:t>
            </a:r>
          </a:p>
          <a:p>
            <a:pPr marL="731520" lvl="1" indent="-457200">
              <a:buAutoNum type="arabicPeriod"/>
            </a:pPr>
            <a:r>
              <a:rPr lang="en-US" dirty="0" smtClean="0"/>
              <a:t>They want a better education and to be accepted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609600"/>
            <a:ext cx="1444959" cy="2231136"/>
          </a:xfrm>
        </p:spPr>
        <p:txBody>
          <a:bodyPr/>
          <a:lstStyle/>
          <a:p>
            <a:r>
              <a:rPr lang="en-US" dirty="0" smtClean="0"/>
              <a:t>The Mutant Project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05880"/>
            <a:ext cx="4991099" cy="4121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48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Behaviors</a:t>
            </a:r>
          </a:p>
          <a:p>
            <a:pPr marL="731520" lvl="1" indent="-457200">
              <a:buAutoNum type="arabicPeriod"/>
            </a:pPr>
            <a:r>
              <a:rPr lang="en-US" dirty="0"/>
              <a:t>Accountability, Engagement, Collaboration, Respect</a:t>
            </a:r>
          </a:p>
          <a:p>
            <a:pPr marL="731520" lvl="1" indent="-457200">
              <a:buAutoNum type="arabicPeriod"/>
            </a:pPr>
            <a:r>
              <a:rPr lang="en-US" dirty="0"/>
              <a:t>Poor attendance, disruptive behavior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98422"/>
            <a:ext cx="4119359" cy="402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81600" y="609600"/>
            <a:ext cx="1444959" cy="2231136"/>
          </a:xfrm>
        </p:spPr>
        <p:txBody>
          <a:bodyPr/>
          <a:lstStyle/>
          <a:p>
            <a:r>
              <a:rPr lang="en-US" dirty="0" smtClean="0"/>
              <a:t>The Mutant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58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6401"/>
            <a:ext cx="3886200" cy="7804151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Aesthetics</a:t>
            </a:r>
          </a:p>
          <a:p>
            <a:pPr marL="731520" lvl="1" indent="-457200">
              <a:buAutoNum type="arabicPeriod"/>
            </a:pPr>
            <a:r>
              <a:rPr lang="en-US" dirty="0"/>
              <a:t>The topic of mutation has always peaked interests, relation to comics “X-men”</a:t>
            </a:r>
          </a:p>
          <a:p>
            <a:pPr marL="731520" lvl="1" indent="-457200">
              <a:buAutoNum type="arabicPeriod"/>
            </a:pPr>
            <a:r>
              <a:rPr lang="en-US" dirty="0"/>
              <a:t>Play for playing sake and rewards for encouraged behaviors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290" y="5181600"/>
            <a:ext cx="26289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81600" y="609600"/>
            <a:ext cx="1444959" cy="2231136"/>
          </a:xfrm>
        </p:spPr>
        <p:txBody>
          <a:bodyPr/>
          <a:lstStyle/>
          <a:p>
            <a:r>
              <a:rPr lang="en-US" dirty="0" smtClean="0"/>
              <a:t>The Mutant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24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AutoNum type="arabicPeriod" startAt="4"/>
            </a:pPr>
            <a:r>
              <a:rPr lang="en-US" dirty="0" smtClean="0"/>
              <a:t>Dynamics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dirty="0" smtClean="0"/>
              <a:t>Hopefully, intrigued…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dirty="0" smtClean="0"/>
              <a:t>Rewarded, progression, status, appointment, customization, creativity, altruism </a:t>
            </a:r>
          </a:p>
          <a:p>
            <a:pPr marL="777240" lvl="1" indent="-457200">
              <a:buAutoNum type="arabicPeriod" startAt="4"/>
            </a:pP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109632"/>
            <a:ext cx="2209800" cy="380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81600" y="609600"/>
            <a:ext cx="1444959" cy="2231136"/>
          </a:xfrm>
        </p:spPr>
        <p:txBody>
          <a:bodyPr/>
          <a:lstStyle/>
          <a:p>
            <a:r>
              <a:rPr lang="en-US" dirty="0" smtClean="0"/>
              <a:t>The Mutant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01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06401"/>
            <a:ext cx="4876800" cy="8484971"/>
          </a:xfrm>
        </p:spPr>
        <p:txBody>
          <a:bodyPr>
            <a:normAutofit fontScale="92500" lnSpcReduction="10000"/>
          </a:bodyPr>
          <a:lstStyle/>
          <a:p>
            <a:pPr marL="788670" indent="-742950">
              <a:buFont typeface="+mj-lt"/>
              <a:buAutoNum type="arabicPeriod" startAt="5"/>
            </a:pPr>
            <a:r>
              <a:rPr lang="en-US" sz="4100" dirty="0"/>
              <a:t>Mechanics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dirty="0" smtClean="0"/>
              <a:t>You receive an education, 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dirty="0" smtClean="0"/>
              <a:t>Individual </a:t>
            </a:r>
            <a:r>
              <a:rPr lang="en-US" dirty="0"/>
              <a:t>and class rewards, perfect </a:t>
            </a:r>
            <a:r>
              <a:rPr lang="en-US" dirty="0" smtClean="0"/>
              <a:t>attendance, completing missions, highest mutant class !</a:t>
            </a:r>
            <a:endParaRPr lang="en-US" dirty="0"/>
          </a:p>
          <a:p>
            <a:pPr marL="777240" lvl="1" indent="-457200">
              <a:buAutoNum type="arabicPeriod"/>
            </a:pPr>
            <a:r>
              <a:rPr lang="en-US" dirty="0"/>
              <a:t>blooms taxonomy </a:t>
            </a:r>
            <a:r>
              <a:rPr lang="en-US" dirty="0" smtClean="0"/>
              <a:t>-</a:t>
            </a:r>
          </a:p>
          <a:p>
            <a:pPr marL="1051560" lvl="2" indent="-457200">
              <a:buAutoNum type="arabicPeriod"/>
            </a:pPr>
            <a:r>
              <a:rPr lang="en-US" dirty="0" smtClean="0"/>
              <a:t>First Class </a:t>
            </a:r>
            <a:r>
              <a:rPr lang="en-US" sz="1200" dirty="0" smtClean="0"/>
              <a:t>(recall) </a:t>
            </a:r>
            <a:r>
              <a:rPr lang="en-US" dirty="0" smtClean="0"/>
              <a:t>– vocabulary</a:t>
            </a:r>
          </a:p>
          <a:p>
            <a:pPr marL="1051560" lvl="2" indent="-457200">
              <a:buAutoNum type="arabicPeriod"/>
            </a:pPr>
            <a:r>
              <a:rPr lang="en-US" dirty="0" smtClean="0"/>
              <a:t>United </a:t>
            </a:r>
            <a:r>
              <a:rPr lang="en-US" sz="1200" dirty="0" smtClean="0"/>
              <a:t>(understand)</a:t>
            </a:r>
            <a:r>
              <a:rPr lang="en-US" dirty="0" smtClean="0"/>
              <a:t>-online games</a:t>
            </a:r>
          </a:p>
          <a:p>
            <a:pPr marL="1051560" lvl="2" indent="-457200">
              <a:buAutoNum type="arabicPeriod"/>
            </a:pPr>
            <a:r>
              <a:rPr lang="en-US" dirty="0"/>
              <a:t>L</a:t>
            </a:r>
            <a:r>
              <a:rPr lang="en-US" dirty="0" smtClean="0"/>
              <a:t>ast Stand </a:t>
            </a:r>
            <a:r>
              <a:rPr lang="en-US" sz="1200" dirty="0" smtClean="0"/>
              <a:t>(apply)</a:t>
            </a:r>
            <a:r>
              <a:rPr lang="en-US" dirty="0" smtClean="0"/>
              <a:t>-go </a:t>
            </a:r>
            <a:r>
              <a:rPr lang="en-US" dirty="0"/>
              <a:t>out to the world, create </a:t>
            </a:r>
            <a:endParaRPr lang="en-US" dirty="0" smtClean="0"/>
          </a:p>
          <a:p>
            <a:pPr marL="1051560" lvl="2" indent="-457200">
              <a:buAutoNum type="arabicPeriod"/>
            </a:pPr>
            <a:r>
              <a:rPr lang="en-US" dirty="0" smtClean="0"/>
              <a:t>days </a:t>
            </a:r>
            <a:r>
              <a:rPr lang="en-US" dirty="0"/>
              <a:t>of future </a:t>
            </a:r>
            <a:r>
              <a:rPr lang="en-US" dirty="0" smtClean="0"/>
              <a:t>past </a:t>
            </a:r>
            <a:r>
              <a:rPr lang="en-US" sz="1100" dirty="0" smtClean="0"/>
              <a:t>(creation) </a:t>
            </a:r>
            <a:r>
              <a:rPr lang="en-US" dirty="0" smtClean="0"/>
              <a:t>- read </a:t>
            </a:r>
            <a:r>
              <a:rPr lang="en-US" dirty="0"/>
              <a:t>and </a:t>
            </a:r>
            <a:r>
              <a:rPr lang="en-US" dirty="0" smtClean="0"/>
              <a:t>analyze/create </a:t>
            </a:r>
            <a:r>
              <a:rPr lang="en-US" dirty="0"/>
              <a:t>reading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81600" y="609600"/>
            <a:ext cx="1444959" cy="2231136"/>
          </a:xfrm>
        </p:spPr>
        <p:txBody>
          <a:bodyPr/>
          <a:lstStyle/>
          <a:p>
            <a:r>
              <a:rPr lang="en-US" dirty="0" smtClean="0"/>
              <a:t>The Mutant Project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"/>
            <a:ext cx="961232" cy="96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27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ustom 1">
      <a:majorFont>
        <a:latin typeface="Showcard Gothic"/>
        <a:ea typeface=""/>
        <a:cs typeface=""/>
      </a:majorFont>
      <a:minorFont>
        <a:latin typeface="OCR A Extended"/>
        <a:ea typeface=""/>
        <a:cs typeface="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311</TotalTime>
  <Words>539</Words>
  <Application>Microsoft Office PowerPoint</Application>
  <PresentationFormat>On-screen Show (4:3)</PresentationFormat>
  <Paragraphs>92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Grid</vt:lpstr>
      <vt:lpstr>Gamified Classrooms</vt:lpstr>
      <vt:lpstr>Goals</vt:lpstr>
      <vt:lpstr>PowerPoint Presentation</vt:lpstr>
      <vt:lpstr>Gamification in the classroom</vt:lpstr>
      <vt:lpstr>The Mutant Project</vt:lpstr>
      <vt:lpstr>The Mutant Project</vt:lpstr>
      <vt:lpstr>The Mutant Project</vt:lpstr>
      <vt:lpstr>The Mutant Project</vt:lpstr>
      <vt:lpstr>The Mutant Project</vt:lpstr>
      <vt:lpstr>The Mutant Project</vt:lpstr>
      <vt:lpstr>The Mutant Project</vt:lpstr>
      <vt:lpstr>The Mutant Project</vt:lpstr>
      <vt:lpstr>The Mutant Project</vt:lpstr>
      <vt:lpstr>MIKe’s game starts here</vt:lpstr>
      <vt:lpstr>Professional growth and effectiveness system (pges)</vt:lpstr>
      <vt:lpstr>Professional growth and effectiveness system (pges)</vt:lpstr>
      <vt:lpstr>Professional growth and effectiveness system (pges)</vt:lpstr>
      <vt:lpstr>Professional growth and effectiveness system (pges)</vt:lpstr>
      <vt:lpstr>Design and discussion (D&amp;D)</vt:lpstr>
      <vt:lpstr>First, the gathering…</vt:lpstr>
      <vt:lpstr>Closing</vt:lpstr>
    </vt:vector>
  </TitlesOfParts>
  <Company>JCPS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Gamified Classrooms</dc:title>
  <dc:creator>gilmore</dc:creator>
  <cp:lastModifiedBy>gilmore</cp:lastModifiedBy>
  <cp:revision>34</cp:revision>
  <dcterms:created xsi:type="dcterms:W3CDTF">2014-07-29T07:04:40Z</dcterms:created>
  <dcterms:modified xsi:type="dcterms:W3CDTF">2014-07-29T21:22:56Z</dcterms:modified>
</cp:coreProperties>
</file>